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24" r:id="rId2"/>
    <p:sldId id="323" r:id="rId3"/>
    <p:sldId id="309" r:id="rId4"/>
    <p:sldId id="310" r:id="rId5"/>
    <p:sldId id="311" r:id="rId6"/>
    <p:sldId id="257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16" r:id="rId16"/>
    <p:sldId id="317" r:id="rId17"/>
    <p:sldId id="318" r:id="rId18"/>
    <p:sldId id="319" r:id="rId19"/>
    <p:sldId id="322" r:id="rId20"/>
    <p:sldId id="321" r:id="rId21"/>
    <p:sldId id="320" r:id="rId22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7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7B1B8-B698-4A06-9D04-8E8B509B550D}" type="datetimeFigureOut">
              <a:rPr lang="tr-TR" smtClean="0"/>
              <a:t>25.09.2024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4D12E-A2D8-49E4-B8D8-6CDF61E6A2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252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19520" y="1539697"/>
            <a:ext cx="4852034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95888" y="6077710"/>
            <a:ext cx="670559" cy="6827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0585" y="520953"/>
            <a:ext cx="8910828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7423" y="1426921"/>
            <a:ext cx="11557152" cy="4598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latyaodm.meb.gov.tr/" TargetMode="External"/><Relationship Id="rId2" Type="http://schemas.openxmlformats.org/officeDocument/2006/relationships/hyperlink" Target="https://odsgm.meb.gov.tr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ymm.meb.gov.tr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10363200" cy="1846659"/>
          </a:xfrm>
        </p:spPr>
        <p:txBody>
          <a:bodyPr/>
          <a:lstStyle/>
          <a:p>
            <a:pPr algn="ctr"/>
            <a:r>
              <a:rPr lang="tr-TR" sz="4000" dirty="0"/>
              <a:t>KONU SORU DAĞILIM TABLOLARI VE ORTAK SINAVLARLA İLGİLİ BİLGİLENDİRME TOPLANTISI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4"/>
          </p:nvPr>
        </p:nvSpPr>
        <p:spPr>
          <a:xfrm>
            <a:off x="1219200" y="4343400"/>
            <a:ext cx="8458200" cy="738664"/>
          </a:xfrm>
        </p:spPr>
        <p:txBody>
          <a:bodyPr/>
          <a:lstStyle/>
          <a:p>
            <a:pPr algn="ctr"/>
            <a:r>
              <a:rPr lang="tr-TR" sz="4800" dirty="0"/>
              <a:t>HOŞ GELDİNİZ</a:t>
            </a:r>
          </a:p>
        </p:txBody>
      </p:sp>
    </p:spTree>
    <p:extLst>
      <p:ext uri="{BB962C8B-B14F-4D97-AF65-F5344CB8AC3E}">
        <p14:creationId xmlns:p14="http://schemas.microsoft.com/office/powerpoint/2010/main" val="1227019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3226" y="473455"/>
            <a:ext cx="4606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Arial"/>
                <a:cs typeface="Arial"/>
              </a:rPr>
              <a:t>ÖLÇME</a:t>
            </a:r>
            <a:r>
              <a:rPr sz="1800" i="1" spc="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VE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5" dirty="0">
                <a:latin typeface="Arial"/>
                <a:cs typeface="Arial"/>
              </a:rPr>
              <a:t>DE</a:t>
            </a:r>
            <a:r>
              <a:rPr lang="tr-TR" sz="1800" i="1" spc="5" dirty="0">
                <a:latin typeface="Arial"/>
                <a:cs typeface="Arial"/>
              </a:rPr>
              <a:t>Ğ</a:t>
            </a:r>
            <a:r>
              <a:rPr sz="1800" i="1" spc="5" dirty="0">
                <a:latin typeface="Arial"/>
                <a:cs typeface="Arial"/>
              </a:rPr>
              <a:t>ERLENDİRME</a:t>
            </a:r>
            <a:r>
              <a:rPr sz="1800" i="1" spc="3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YAKLAŞIMI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6567" y="1103375"/>
            <a:ext cx="10079736" cy="53400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25592" y="1602740"/>
            <a:ext cx="2651760" cy="65214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ctr">
              <a:lnSpc>
                <a:spcPts val="1560"/>
              </a:lnSpc>
              <a:spcBef>
                <a:spcPts val="360"/>
              </a:spcBef>
            </a:pPr>
            <a:r>
              <a:rPr sz="15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İçerik</a:t>
            </a:r>
            <a:r>
              <a:rPr sz="1500" spc="-4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standartlarına</a:t>
            </a:r>
            <a:r>
              <a:rPr sz="1500" spc="-7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ve</a:t>
            </a:r>
            <a:r>
              <a:rPr sz="1500" spc="-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öğretim </a:t>
            </a:r>
            <a:r>
              <a:rPr sz="1500" spc="-38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süreç </a:t>
            </a:r>
            <a:r>
              <a:rPr sz="1500"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ve </a:t>
            </a:r>
            <a:r>
              <a:rPr sz="15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sonuçlarına </a:t>
            </a:r>
            <a:r>
              <a:rPr sz="15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yönelik 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 ilerlemeyi</a:t>
            </a:r>
            <a:r>
              <a:rPr sz="1500" spc="-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ölçebilmelidir.</a:t>
            </a:r>
            <a:endParaRPr sz="15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5688" y="1663700"/>
            <a:ext cx="2347595" cy="85090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-635" algn="ctr">
              <a:lnSpc>
                <a:spcPct val="86700"/>
              </a:lnSpc>
              <a:spcBef>
                <a:spcPts val="350"/>
              </a:spcBef>
            </a:pPr>
            <a:r>
              <a:rPr sz="15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Farklı 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öğrenme </a:t>
            </a:r>
            <a:r>
              <a:rPr sz="15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stillerine </a:t>
            </a:r>
            <a:r>
              <a:rPr sz="1500"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ve </a:t>
            </a:r>
            <a:r>
              <a:rPr sz="1500" spc="-38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öğrencilerin 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güçlü </a:t>
            </a:r>
            <a:r>
              <a:rPr sz="15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yönlerine </a:t>
            </a:r>
            <a:r>
              <a:rPr sz="1500" spc="-38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hitap eden değerlendirme </a:t>
            </a:r>
            <a:r>
              <a:rPr sz="15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yöntemlerini</a:t>
            </a:r>
            <a:r>
              <a:rPr sz="1500" spc="-7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içermelidir.</a:t>
            </a:r>
            <a:endParaRPr sz="15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4561" y="3628135"/>
            <a:ext cx="2445385" cy="4540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116205">
              <a:lnSpc>
                <a:spcPts val="1560"/>
              </a:lnSpc>
              <a:spcBef>
                <a:spcPts val="365"/>
              </a:spcBef>
            </a:pPr>
            <a:r>
              <a:rPr sz="1500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Sık, 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sürekli, </a:t>
            </a:r>
            <a:r>
              <a:rPr sz="1500"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kanıta </a:t>
            </a:r>
            <a:r>
              <a:rPr sz="15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dayalı, </a:t>
            </a:r>
            <a:r>
              <a:rPr sz="1500"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geçerli</a:t>
            </a:r>
            <a:r>
              <a:rPr sz="1500" spc="-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ve</a:t>
            </a:r>
            <a:r>
              <a:rPr sz="1500"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güvenilir</a:t>
            </a:r>
            <a:r>
              <a:rPr sz="1500" spc="-7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olmalıdır.</a:t>
            </a:r>
            <a:endParaRPr sz="15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87108" y="4754321"/>
            <a:ext cx="2794635" cy="144272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indent="1270" algn="ctr">
              <a:lnSpc>
                <a:spcPct val="86500"/>
              </a:lnSpc>
              <a:spcBef>
                <a:spcPts val="355"/>
              </a:spcBef>
            </a:pPr>
            <a:r>
              <a:rPr sz="15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Öğrenme </a:t>
            </a:r>
            <a:r>
              <a:rPr sz="15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deneyimlerini </a:t>
            </a:r>
            <a:r>
              <a:rPr sz="1500"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ve </a:t>
            </a:r>
            <a:r>
              <a:rPr sz="1500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değerlendirmeleri 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kullanarak </a:t>
            </a:r>
            <a:r>
              <a:rPr sz="15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üst </a:t>
            </a:r>
            <a:r>
              <a:rPr sz="15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düzey </a:t>
            </a:r>
            <a:r>
              <a:rPr sz="15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düşünme </a:t>
            </a:r>
            <a:r>
              <a:rPr sz="15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becerilerini 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desteklemeli;</a:t>
            </a:r>
            <a:r>
              <a:rPr sz="1500" spc="44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yaratıcılığı, </a:t>
            </a:r>
            <a:r>
              <a:rPr sz="1500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yeniliği, 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eleştirel düşünmeyi </a:t>
            </a:r>
            <a:r>
              <a:rPr sz="15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teşvik</a:t>
            </a:r>
            <a:r>
              <a:rPr sz="1500" spc="-8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eden</a:t>
            </a:r>
            <a:r>
              <a:rPr sz="15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çeşitli</a:t>
            </a:r>
            <a:r>
              <a:rPr sz="1500" spc="-4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değerlendirme </a:t>
            </a:r>
            <a:r>
              <a:rPr sz="1500" spc="-38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yöntemlerini</a:t>
            </a:r>
            <a:r>
              <a:rPr sz="1500" spc="-7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kullanmalıdır.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29354" y="5079238"/>
            <a:ext cx="2286000" cy="85090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algn="ctr">
              <a:lnSpc>
                <a:spcPct val="86700"/>
              </a:lnSpc>
              <a:spcBef>
                <a:spcPts val="350"/>
              </a:spcBef>
            </a:pPr>
            <a:r>
              <a:rPr sz="15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Tanılayıcı,</a:t>
            </a:r>
            <a:r>
              <a:rPr sz="1500" spc="-6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biçimlendirici</a:t>
            </a:r>
            <a:r>
              <a:rPr sz="1500" spc="-7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ve </a:t>
            </a:r>
            <a:r>
              <a:rPr sz="1500" spc="-38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düzey</a:t>
            </a:r>
            <a:r>
              <a:rPr sz="1500"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belirleyici 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değerlendirmeler </a:t>
            </a:r>
            <a:r>
              <a:rPr sz="15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arasında </a:t>
            </a:r>
            <a:r>
              <a:rPr sz="1500" spc="-38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denge</a:t>
            </a:r>
            <a:r>
              <a:rPr sz="15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kurmalıdır.</a:t>
            </a:r>
            <a:endParaRPr sz="15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74698" y="3605225"/>
            <a:ext cx="2533650" cy="65278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-2540" algn="ctr">
              <a:lnSpc>
                <a:spcPct val="86700"/>
              </a:lnSpc>
              <a:spcBef>
                <a:spcPts val="350"/>
              </a:spcBef>
            </a:pP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Not </a:t>
            </a:r>
            <a:r>
              <a:rPr sz="15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verme </a:t>
            </a:r>
            <a:r>
              <a:rPr sz="1500"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amacı </a:t>
            </a:r>
            <a:r>
              <a:rPr sz="15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yerine 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 öğrenme için </a:t>
            </a:r>
            <a:r>
              <a:rPr sz="15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değerlendirmeyi </a:t>
            </a:r>
            <a:r>
              <a:rPr sz="1500" spc="-38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teşvik</a:t>
            </a:r>
            <a:r>
              <a:rPr sz="1500" spc="-8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etmelidir.</a:t>
            </a:r>
            <a:endParaRPr sz="15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95626" y="1739646"/>
            <a:ext cx="2473325" cy="65278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indent="8890" algn="ctr">
              <a:lnSpc>
                <a:spcPts val="1560"/>
              </a:lnSpc>
              <a:spcBef>
                <a:spcPts val="360"/>
              </a:spcBef>
            </a:pP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Spesifik </a:t>
            </a:r>
            <a:r>
              <a:rPr sz="1500"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ve </a:t>
            </a:r>
            <a:r>
              <a:rPr sz="1500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açıklayıcı 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olduğu </a:t>
            </a:r>
            <a:r>
              <a:rPr sz="1500" spc="-38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kadar </a:t>
            </a:r>
            <a:r>
              <a:rPr sz="15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değerlendirici 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olan </a:t>
            </a:r>
            <a:r>
              <a:rPr sz="15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geri </a:t>
            </a:r>
            <a:r>
              <a:rPr sz="1500" spc="-38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bildirimler</a:t>
            </a:r>
            <a:r>
              <a:rPr sz="1500" spc="-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üretmelidir.</a:t>
            </a:r>
            <a:endParaRPr sz="15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52186" y="3134055"/>
            <a:ext cx="28467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Öğretim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programlarında 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ölçme 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ve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değerlendirme 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yaklaşımının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sahip</a:t>
            </a:r>
            <a:r>
              <a:rPr b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olması </a:t>
            </a:r>
            <a:r>
              <a:rPr b="1" spc="-48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beklenen</a:t>
            </a:r>
            <a:r>
              <a:rPr b="1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temel</a:t>
            </a:r>
            <a:r>
              <a:rPr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özellikler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967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517062" y="228600"/>
            <a:ext cx="2445385" cy="1661795"/>
            <a:chOff x="9454705" y="112585"/>
            <a:chExt cx="2445385" cy="1661795"/>
          </a:xfrm>
        </p:grpSpPr>
        <p:sp>
          <p:nvSpPr>
            <p:cNvPr id="4" name="object 4"/>
            <p:cNvSpPr/>
            <p:nvPr/>
          </p:nvSpPr>
          <p:spPr>
            <a:xfrm>
              <a:off x="9467088" y="124967"/>
              <a:ext cx="2420620" cy="1637030"/>
            </a:xfrm>
            <a:custGeom>
              <a:avLst/>
              <a:gdLst/>
              <a:ahLst/>
              <a:cxnLst/>
              <a:rect l="l" t="t" r="r" b="b"/>
              <a:pathLst>
                <a:path w="2420620" h="1637030">
                  <a:moveTo>
                    <a:pt x="1210055" y="0"/>
                  </a:moveTo>
                  <a:lnTo>
                    <a:pt x="1153094" y="890"/>
                  </a:lnTo>
                  <a:lnTo>
                    <a:pt x="1096811" y="3536"/>
                  </a:lnTo>
                  <a:lnTo>
                    <a:pt x="1041263" y="7898"/>
                  </a:lnTo>
                  <a:lnTo>
                    <a:pt x="986509" y="13937"/>
                  </a:lnTo>
                  <a:lnTo>
                    <a:pt x="932608" y="21613"/>
                  </a:lnTo>
                  <a:lnTo>
                    <a:pt x="879616" y="30887"/>
                  </a:lnTo>
                  <a:lnTo>
                    <a:pt x="827592" y="41721"/>
                  </a:lnTo>
                  <a:lnTo>
                    <a:pt x="776595" y="54073"/>
                  </a:lnTo>
                  <a:lnTo>
                    <a:pt x="726683" y="67906"/>
                  </a:lnTo>
                  <a:lnTo>
                    <a:pt x="677913" y="83180"/>
                  </a:lnTo>
                  <a:lnTo>
                    <a:pt x="630344" y="99855"/>
                  </a:lnTo>
                  <a:lnTo>
                    <a:pt x="584033" y="117893"/>
                  </a:lnTo>
                  <a:lnTo>
                    <a:pt x="539040" y="137254"/>
                  </a:lnTo>
                  <a:lnTo>
                    <a:pt x="495421" y="157898"/>
                  </a:lnTo>
                  <a:lnTo>
                    <a:pt x="453236" y="179787"/>
                  </a:lnTo>
                  <a:lnTo>
                    <a:pt x="412542" y="202881"/>
                  </a:lnTo>
                  <a:lnTo>
                    <a:pt x="373398" y="227141"/>
                  </a:lnTo>
                  <a:lnTo>
                    <a:pt x="335861" y="252528"/>
                  </a:lnTo>
                  <a:lnTo>
                    <a:pt x="299990" y="279002"/>
                  </a:lnTo>
                  <a:lnTo>
                    <a:pt x="265842" y="306523"/>
                  </a:lnTo>
                  <a:lnTo>
                    <a:pt x="233476" y="335054"/>
                  </a:lnTo>
                  <a:lnTo>
                    <a:pt x="202951" y="364554"/>
                  </a:lnTo>
                  <a:lnTo>
                    <a:pt x="174323" y="394984"/>
                  </a:lnTo>
                  <a:lnTo>
                    <a:pt x="147652" y="426305"/>
                  </a:lnTo>
                  <a:lnTo>
                    <a:pt x="122995" y="458477"/>
                  </a:lnTo>
                  <a:lnTo>
                    <a:pt x="100410" y="491461"/>
                  </a:lnTo>
                  <a:lnTo>
                    <a:pt x="79956" y="525219"/>
                  </a:lnTo>
                  <a:lnTo>
                    <a:pt x="61691" y="559710"/>
                  </a:lnTo>
                  <a:lnTo>
                    <a:pt x="45673" y="594895"/>
                  </a:lnTo>
                  <a:lnTo>
                    <a:pt x="31959" y="630736"/>
                  </a:lnTo>
                  <a:lnTo>
                    <a:pt x="20609" y="667192"/>
                  </a:lnTo>
                  <a:lnTo>
                    <a:pt x="5229" y="741794"/>
                  </a:lnTo>
                  <a:lnTo>
                    <a:pt x="1317" y="779861"/>
                  </a:lnTo>
                  <a:lnTo>
                    <a:pt x="0" y="818387"/>
                  </a:lnTo>
                  <a:lnTo>
                    <a:pt x="1317" y="856914"/>
                  </a:lnTo>
                  <a:lnTo>
                    <a:pt x="5229" y="894981"/>
                  </a:lnTo>
                  <a:lnTo>
                    <a:pt x="11679" y="932551"/>
                  </a:lnTo>
                  <a:lnTo>
                    <a:pt x="31959" y="1006039"/>
                  </a:lnTo>
                  <a:lnTo>
                    <a:pt x="45673" y="1041880"/>
                  </a:lnTo>
                  <a:lnTo>
                    <a:pt x="61691" y="1077065"/>
                  </a:lnTo>
                  <a:lnTo>
                    <a:pt x="79956" y="1111556"/>
                  </a:lnTo>
                  <a:lnTo>
                    <a:pt x="100410" y="1145314"/>
                  </a:lnTo>
                  <a:lnTo>
                    <a:pt x="122995" y="1178298"/>
                  </a:lnTo>
                  <a:lnTo>
                    <a:pt x="147652" y="1210470"/>
                  </a:lnTo>
                  <a:lnTo>
                    <a:pt x="174323" y="1241791"/>
                  </a:lnTo>
                  <a:lnTo>
                    <a:pt x="202951" y="1272221"/>
                  </a:lnTo>
                  <a:lnTo>
                    <a:pt x="233476" y="1301721"/>
                  </a:lnTo>
                  <a:lnTo>
                    <a:pt x="265842" y="1330252"/>
                  </a:lnTo>
                  <a:lnTo>
                    <a:pt x="299990" y="1357773"/>
                  </a:lnTo>
                  <a:lnTo>
                    <a:pt x="335861" y="1384247"/>
                  </a:lnTo>
                  <a:lnTo>
                    <a:pt x="373398" y="1409634"/>
                  </a:lnTo>
                  <a:lnTo>
                    <a:pt x="412542" y="1433894"/>
                  </a:lnTo>
                  <a:lnTo>
                    <a:pt x="453236" y="1456988"/>
                  </a:lnTo>
                  <a:lnTo>
                    <a:pt x="495421" y="1478877"/>
                  </a:lnTo>
                  <a:lnTo>
                    <a:pt x="539040" y="1499521"/>
                  </a:lnTo>
                  <a:lnTo>
                    <a:pt x="584033" y="1518882"/>
                  </a:lnTo>
                  <a:lnTo>
                    <a:pt x="630344" y="1536920"/>
                  </a:lnTo>
                  <a:lnTo>
                    <a:pt x="677913" y="1553595"/>
                  </a:lnTo>
                  <a:lnTo>
                    <a:pt x="726683" y="1568869"/>
                  </a:lnTo>
                  <a:lnTo>
                    <a:pt x="776595" y="1582702"/>
                  </a:lnTo>
                  <a:lnTo>
                    <a:pt x="827592" y="1595054"/>
                  </a:lnTo>
                  <a:lnTo>
                    <a:pt x="879616" y="1605888"/>
                  </a:lnTo>
                  <a:lnTo>
                    <a:pt x="932608" y="1615162"/>
                  </a:lnTo>
                  <a:lnTo>
                    <a:pt x="986509" y="1622838"/>
                  </a:lnTo>
                  <a:lnTo>
                    <a:pt x="1041263" y="1628877"/>
                  </a:lnTo>
                  <a:lnTo>
                    <a:pt x="1096811" y="1633239"/>
                  </a:lnTo>
                  <a:lnTo>
                    <a:pt x="1153094" y="1635885"/>
                  </a:lnTo>
                  <a:lnTo>
                    <a:pt x="1210055" y="1636776"/>
                  </a:lnTo>
                  <a:lnTo>
                    <a:pt x="1267017" y="1635885"/>
                  </a:lnTo>
                  <a:lnTo>
                    <a:pt x="1323300" y="1633239"/>
                  </a:lnTo>
                  <a:lnTo>
                    <a:pt x="1378848" y="1628877"/>
                  </a:lnTo>
                  <a:lnTo>
                    <a:pt x="1433602" y="1622838"/>
                  </a:lnTo>
                  <a:lnTo>
                    <a:pt x="1487503" y="1615162"/>
                  </a:lnTo>
                  <a:lnTo>
                    <a:pt x="1540495" y="1605888"/>
                  </a:lnTo>
                  <a:lnTo>
                    <a:pt x="1592519" y="1595054"/>
                  </a:lnTo>
                  <a:lnTo>
                    <a:pt x="1643516" y="1582702"/>
                  </a:lnTo>
                  <a:lnTo>
                    <a:pt x="1693428" y="1568869"/>
                  </a:lnTo>
                  <a:lnTo>
                    <a:pt x="1742198" y="1553595"/>
                  </a:lnTo>
                  <a:lnTo>
                    <a:pt x="1789767" y="1536920"/>
                  </a:lnTo>
                  <a:lnTo>
                    <a:pt x="1836078" y="1518882"/>
                  </a:lnTo>
                  <a:lnTo>
                    <a:pt x="1881071" y="1499521"/>
                  </a:lnTo>
                  <a:lnTo>
                    <a:pt x="1924690" y="1478877"/>
                  </a:lnTo>
                  <a:lnTo>
                    <a:pt x="1966875" y="1456988"/>
                  </a:lnTo>
                  <a:lnTo>
                    <a:pt x="2007569" y="1433894"/>
                  </a:lnTo>
                  <a:lnTo>
                    <a:pt x="2046713" y="1409634"/>
                  </a:lnTo>
                  <a:lnTo>
                    <a:pt x="2084250" y="1384247"/>
                  </a:lnTo>
                  <a:lnTo>
                    <a:pt x="2120121" y="1357773"/>
                  </a:lnTo>
                  <a:lnTo>
                    <a:pt x="2154269" y="1330252"/>
                  </a:lnTo>
                  <a:lnTo>
                    <a:pt x="2186635" y="1301721"/>
                  </a:lnTo>
                  <a:lnTo>
                    <a:pt x="2217160" y="1272221"/>
                  </a:lnTo>
                  <a:lnTo>
                    <a:pt x="2245788" y="1241791"/>
                  </a:lnTo>
                  <a:lnTo>
                    <a:pt x="2272459" y="1210470"/>
                  </a:lnTo>
                  <a:lnTo>
                    <a:pt x="2297116" y="1178298"/>
                  </a:lnTo>
                  <a:lnTo>
                    <a:pt x="2319701" y="1145314"/>
                  </a:lnTo>
                  <a:lnTo>
                    <a:pt x="2340155" y="1111556"/>
                  </a:lnTo>
                  <a:lnTo>
                    <a:pt x="2358420" y="1077065"/>
                  </a:lnTo>
                  <a:lnTo>
                    <a:pt x="2374438" y="1041880"/>
                  </a:lnTo>
                  <a:lnTo>
                    <a:pt x="2388152" y="1006039"/>
                  </a:lnTo>
                  <a:lnTo>
                    <a:pt x="2399502" y="969583"/>
                  </a:lnTo>
                  <a:lnTo>
                    <a:pt x="2414882" y="894981"/>
                  </a:lnTo>
                  <a:lnTo>
                    <a:pt x="2418794" y="856914"/>
                  </a:lnTo>
                  <a:lnTo>
                    <a:pt x="2420111" y="818387"/>
                  </a:lnTo>
                  <a:lnTo>
                    <a:pt x="2418794" y="779861"/>
                  </a:lnTo>
                  <a:lnTo>
                    <a:pt x="2414882" y="741794"/>
                  </a:lnTo>
                  <a:lnTo>
                    <a:pt x="2408432" y="704224"/>
                  </a:lnTo>
                  <a:lnTo>
                    <a:pt x="2388152" y="630736"/>
                  </a:lnTo>
                  <a:lnTo>
                    <a:pt x="2374438" y="594895"/>
                  </a:lnTo>
                  <a:lnTo>
                    <a:pt x="2358420" y="559710"/>
                  </a:lnTo>
                  <a:lnTo>
                    <a:pt x="2340155" y="525219"/>
                  </a:lnTo>
                  <a:lnTo>
                    <a:pt x="2319701" y="491461"/>
                  </a:lnTo>
                  <a:lnTo>
                    <a:pt x="2297116" y="458477"/>
                  </a:lnTo>
                  <a:lnTo>
                    <a:pt x="2272459" y="426305"/>
                  </a:lnTo>
                  <a:lnTo>
                    <a:pt x="2245788" y="394984"/>
                  </a:lnTo>
                  <a:lnTo>
                    <a:pt x="2217160" y="364554"/>
                  </a:lnTo>
                  <a:lnTo>
                    <a:pt x="2186635" y="335054"/>
                  </a:lnTo>
                  <a:lnTo>
                    <a:pt x="2154269" y="306523"/>
                  </a:lnTo>
                  <a:lnTo>
                    <a:pt x="2120121" y="279002"/>
                  </a:lnTo>
                  <a:lnTo>
                    <a:pt x="2084250" y="252528"/>
                  </a:lnTo>
                  <a:lnTo>
                    <a:pt x="2046713" y="227141"/>
                  </a:lnTo>
                  <a:lnTo>
                    <a:pt x="2007569" y="202881"/>
                  </a:lnTo>
                  <a:lnTo>
                    <a:pt x="1966875" y="179787"/>
                  </a:lnTo>
                  <a:lnTo>
                    <a:pt x="1924690" y="157898"/>
                  </a:lnTo>
                  <a:lnTo>
                    <a:pt x="1881071" y="137254"/>
                  </a:lnTo>
                  <a:lnTo>
                    <a:pt x="1836078" y="117893"/>
                  </a:lnTo>
                  <a:lnTo>
                    <a:pt x="1789767" y="99855"/>
                  </a:lnTo>
                  <a:lnTo>
                    <a:pt x="1742198" y="83180"/>
                  </a:lnTo>
                  <a:lnTo>
                    <a:pt x="1693428" y="67906"/>
                  </a:lnTo>
                  <a:lnTo>
                    <a:pt x="1643516" y="54073"/>
                  </a:lnTo>
                  <a:lnTo>
                    <a:pt x="1592519" y="41721"/>
                  </a:lnTo>
                  <a:lnTo>
                    <a:pt x="1540495" y="30887"/>
                  </a:lnTo>
                  <a:lnTo>
                    <a:pt x="1487503" y="21613"/>
                  </a:lnTo>
                  <a:lnTo>
                    <a:pt x="1433602" y="13937"/>
                  </a:lnTo>
                  <a:lnTo>
                    <a:pt x="1378848" y="7898"/>
                  </a:lnTo>
                  <a:lnTo>
                    <a:pt x="1323300" y="3536"/>
                  </a:lnTo>
                  <a:lnTo>
                    <a:pt x="1267017" y="890"/>
                  </a:lnTo>
                  <a:lnTo>
                    <a:pt x="1210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467088" y="124967"/>
              <a:ext cx="2420620" cy="1637030"/>
            </a:xfrm>
            <a:custGeom>
              <a:avLst/>
              <a:gdLst/>
              <a:ahLst/>
              <a:cxnLst/>
              <a:rect l="l" t="t" r="r" b="b"/>
              <a:pathLst>
                <a:path w="2420620" h="1637030">
                  <a:moveTo>
                    <a:pt x="0" y="818387"/>
                  </a:moveTo>
                  <a:lnTo>
                    <a:pt x="1317" y="779861"/>
                  </a:lnTo>
                  <a:lnTo>
                    <a:pt x="5229" y="741794"/>
                  </a:lnTo>
                  <a:lnTo>
                    <a:pt x="11679" y="704224"/>
                  </a:lnTo>
                  <a:lnTo>
                    <a:pt x="31959" y="630736"/>
                  </a:lnTo>
                  <a:lnTo>
                    <a:pt x="45673" y="594895"/>
                  </a:lnTo>
                  <a:lnTo>
                    <a:pt x="61691" y="559710"/>
                  </a:lnTo>
                  <a:lnTo>
                    <a:pt x="79956" y="525219"/>
                  </a:lnTo>
                  <a:lnTo>
                    <a:pt x="100410" y="491461"/>
                  </a:lnTo>
                  <a:lnTo>
                    <a:pt x="122995" y="458477"/>
                  </a:lnTo>
                  <a:lnTo>
                    <a:pt x="147652" y="426305"/>
                  </a:lnTo>
                  <a:lnTo>
                    <a:pt x="174323" y="394984"/>
                  </a:lnTo>
                  <a:lnTo>
                    <a:pt x="202951" y="364554"/>
                  </a:lnTo>
                  <a:lnTo>
                    <a:pt x="233476" y="335054"/>
                  </a:lnTo>
                  <a:lnTo>
                    <a:pt x="265842" y="306523"/>
                  </a:lnTo>
                  <a:lnTo>
                    <a:pt x="299990" y="279002"/>
                  </a:lnTo>
                  <a:lnTo>
                    <a:pt x="335861" y="252528"/>
                  </a:lnTo>
                  <a:lnTo>
                    <a:pt x="373398" y="227141"/>
                  </a:lnTo>
                  <a:lnTo>
                    <a:pt x="412542" y="202881"/>
                  </a:lnTo>
                  <a:lnTo>
                    <a:pt x="453236" y="179787"/>
                  </a:lnTo>
                  <a:lnTo>
                    <a:pt x="495421" y="157898"/>
                  </a:lnTo>
                  <a:lnTo>
                    <a:pt x="539040" y="137254"/>
                  </a:lnTo>
                  <a:lnTo>
                    <a:pt x="584033" y="117893"/>
                  </a:lnTo>
                  <a:lnTo>
                    <a:pt x="630344" y="99855"/>
                  </a:lnTo>
                  <a:lnTo>
                    <a:pt x="677913" y="83180"/>
                  </a:lnTo>
                  <a:lnTo>
                    <a:pt x="726683" y="67906"/>
                  </a:lnTo>
                  <a:lnTo>
                    <a:pt x="776595" y="54073"/>
                  </a:lnTo>
                  <a:lnTo>
                    <a:pt x="827592" y="41721"/>
                  </a:lnTo>
                  <a:lnTo>
                    <a:pt x="879616" y="30887"/>
                  </a:lnTo>
                  <a:lnTo>
                    <a:pt x="932608" y="21613"/>
                  </a:lnTo>
                  <a:lnTo>
                    <a:pt x="986509" y="13937"/>
                  </a:lnTo>
                  <a:lnTo>
                    <a:pt x="1041263" y="7898"/>
                  </a:lnTo>
                  <a:lnTo>
                    <a:pt x="1096811" y="3536"/>
                  </a:lnTo>
                  <a:lnTo>
                    <a:pt x="1153094" y="890"/>
                  </a:lnTo>
                  <a:lnTo>
                    <a:pt x="1210055" y="0"/>
                  </a:lnTo>
                  <a:lnTo>
                    <a:pt x="1267017" y="890"/>
                  </a:lnTo>
                  <a:lnTo>
                    <a:pt x="1323300" y="3536"/>
                  </a:lnTo>
                  <a:lnTo>
                    <a:pt x="1378848" y="7898"/>
                  </a:lnTo>
                  <a:lnTo>
                    <a:pt x="1433602" y="13937"/>
                  </a:lnTo>
                  <a:lnTo>
                    <a:pt x="1487503" y="21613"/>
                  </a:lnTo>
                  <a:lnTo>
                    <a:pt x="1540495" y="30887"/>
                  </a:lnTo>
                  <a:lnTo>
                    <a:pt x="1592519" y="41721"/>
                  </a:lnTo>
                  <a:lnTo>
                    <a:pt x="1643516" y="54073"/>
                  </a:lnTo>
                  <a:lnTo>
                    <a:pt x="1693428" y="67906"/>
                  </a:lnTo>
                  <a:lnTo>
                    <a:pt x="1742198" y="83180"/>
                  </a:lnTo>
                  <a:lnTo>
                    <a:pt x="1789767" y="99855"/>
                  </a:lnTo>
                  <a:lnTo>
                    <a:pt x="1836078" y="117893"/>
                  </a:lnTo>
                  <a:lnTo>
                    <a:pt x="1881071" y="137254"/>
                  </a:lnTo>
                  <a:lnTo>
                    <a:pt x="1924690" y="157898"/>
                  </a:lnTo>
                  <a:lnTo>
                    <a:pt x="1966875" y="179787"/>
                  </a:lnTo>
                  <a:lnTo>
                    <a:pt x="2007569" y="202881"/>
                  </a:lnTo>
                  <a:lnTo>
                    <a:pt x="2046713" y="227141"/>
                  </a:lnTo>
                  <a:lnTo>
                    <a:pt x="2084250" y="252528"/>
                  </a:lnTo>
                  <a:lnTo>
                    <a:pt x="2120121" y="279002"/>
                  </a:lnTo>
                  <a:lnTo>
                    <a:pt x="2154269" y="306523"/>
                  </a:lnTo>
                  <a:lnTo>
                    <a:pt x="2186635" y="335054"/>
                  </a:lnTo>
                  <a:lnTo>
                    <a:pt x="2217160" y="364554"/>
                  </a:lnTo>
                  <a:lnTo>
                    <a:pt x="2245788" y="394984"/>
                  </a:lnTo>
                  <a:lnTo>
                    <a:pt x="2272459" y="426305"/>
                  </a:lnTo>
                  <a:lnTo>
                    <a:pt x="2297116" y="458477"/>
                  </a:lnTo>
                  <a:lnTo>
                    <a:pt x="2319701" y="491461"/>
                  </a:lnTo>
                  <a:lnTo>
                    <a:pt x="2340155" y="525219"/>
                  </a:lnTo>
                  <a:lnTo>
                    <a:pt x="2358420" y="559710"/>
                  </a:lnTo>
                  <a:lnTo>
                    <a:pt x="2374438" y="594895"/>
                  </a:lnTo>
                  <a:lnTo>
                    <a:pt x="2388152" y="630736"/>
                  </a:lnTo>
                  <a:lnTo>
                    <a:pt x="2399502" y="667192"/>
                  </a:lnTo>
                  <a:lnTo>
                    <a:pt x="2414882" y="741794"/>
                  </a:lnTo>
                  <a:lnTo>
                    <a:pt x="2418794" y="779861"/>
                  </a:lnTo>
                  <a:lnTo>
                    <a:pt x="2420111" y="818387"/>
                  </a:lnTo>
                  <a:lnTo>
                    <a:pt x="2418794" y="856914"/>
                  </a:lnTo>
                  <a:lnTo>
                    <a:pt x="2414882" y="894981"/>
                  </a:lnTo>
                  <a:lnTo>
                    <a:pt x="2408432" y="932551"/>
                  </a:lnTo>
                  <a:lnTo>
                    <a:pt x="2388152" y="1006039"/>
                  </a:lnTo>
                  <a:lnTo>
                    <a:pt x="2374438" y="1041880"/>
                  </a:lnTo>
                  <a:lnTo>
                    <a:pt x="2358420" y="1077065"/>
                  </a:lnTo>
                  <a:lnTo>
                    <a:pt x="2340155" y="1111556"/>
                  </a:lnTo>
                  <a:lnTo>
                    <a:pt x="2319701" y="1145314"/>
                  </a:lnTo>
                  <a:lnTo>
                    <a:pt x="2297116" y="1178298"/>
                  </a:lnTo>
                  <a:lnTo>
                    <a:pt x="2272459" y="1210470"/>
                  </a:lnTo>
                  <a:lnTo>
                    <a:pt x="2245788" y="1241791"/>
                  </a:lnTo>
                  <a:lnTo>
                    <a:pt x="2217160" y="1272221"/>
                  </a:lnTo>
                  <a:lnTo>
                    <a:pt x="2186635" y="1301721"/>
                  </a:lnTo>
                  <a:lnTo>
                    <a:pt x="2154269" y="1330252"/>
                  </a:lnTo>
                  <a:lnTo>
                    <a:pt x="2120121" y="1357773"/>
                  </a:lnTo>
                  <a:lnTo>
                    <a:pt x="2084250" y="1384247"/>
                  </a:lnTo>
                  <a:lnTo>
                    <a:pt x="2046713" y="1409634"/>
                  </a:lnTo>
                  <a:lnTo>
                    <a:pt x="2007569" y="1433894"/>
                  </a:lnTo>
                  <a:lnTo>
                    <a:pt x="1966875" y="1456988"/>
                  </a:lnTo>
                  <a:lnTo>
                    <a:pt x="1924690" y="1478877"/>
                  </a:lnTo>
                  <a:lnTo>
                    <a:pt x="1881071" y="1499521"/>
                  </a:lnTo>
                  <a:lnTo>
                    <a:pt x="1836078" y="1518882"/>
                  </a:lnTo>
                  <a:lnTo>
                    <a:pt x="1789767" y="1536920"/>
                  </a:lnTo>
                  <a:lnTo>
                    <a:pt x="1742198" y="1553595"/>
                  </a:lnTo>
                  <a:lnTo>
                    <a:pt x="1693428" y="1568869"/>
                  </a:lnTo>
                  <a:lnTo>
                    <a:pt x="1643516" y="1582702"/>
                  </a:lnTo>
                  <a:lnTo>
                    <a:pt x="1592519" y="1595054"/>
                  </a:lnTo>
                  <a:lnTo>
                    <a:pt x="1540495" y="1605888"/>
                  </a:lnTo>
                  <a:lnTo>
                    <a:pt x="1487503" y="1615162"/>
                  </a:lnTo>
                  <a:lnTo>
                    <a:pt x="1433602" y="1622838"/>
                  </a:lnTo>
                  <a:lnTo>
                    <a:pt x="1378848" y="1628877"/>
                  </a:lnTo>
                  <a:lnTo>
                    <a:pt x="1323300" y="1633239"/>
                  </a:lnTo>
                  <a:lnTo>
                    <a:pt x="1267017" y="1635885"/>
                  </a:lnTo>
                  <a:lnTo>
                    <a:pt x="1210055" y="1636776"/>
                  </a:lnTo>
                  <a:lnTo>
                    <a:pt x="1153094" y="1635885"/>
                  </a:lnTo>
                  <a:lnTo>
                    <a:pt x="1096811" y="1633239"/>
                  </a:lnTo>
                  <a:lnTo>
                    <a:pt x="1041263" y="1628877"/>
                  </a:lnTo>
                  <a:lnTo>
                    <a:pt x="986509" y="1622838"/>
                  </a:lnTo>
                  <a:lnTo>
                    <a:pt x="932608" y="1615162"/>
                  </a:lnTo>
                  <a:lnTo>
                    <a:pt x="879616" y="1605888"/>
                  </a:lnTo>
                  <a:lnTo>
                    <a:pt x="827592" y="1595054"/>
                  </a:lnTo>
                  <a:lnTo>
                    <a:pt x="776595" y="1582702"/>
                  </a:lnTo>
                  <a:lnTo>
                    <a:pt x="726683" y="1568869"/>
                  </a:lnTo>
                  <a:lnTo>
                    <a:pt x="677913" y="1553595"/>
                  </a:lnTo>
                  <a:lnTo>
                    <a:pt x="630344" y="1536920"/>
                  </a:lnTo>
                  <a:lnTo>
                    <a:pt x="584033" y="1518882"/>
                  </a:lnTo>
                  <a:lnTo>
                    <a:pt x="539040" y="1499521"/>
                  </a:lnTo>
                  <a:lnTo>
                    <a:pt x="495421" y="1478877"/>
                  </a:lnTo>
                  <a:lnTo>
                    <a:pt x="453236" y="1456988"/>
                  </a:lnTo>
                  <a:lnTo>
                    <a:pt x="412542" y="1433894"/>
                  </a:lnTo>
                  <a:lnTo>
                    <a:pt x="373398" y="1409634"/>
                  </a:lnTo>
                  <a:lnTo>
                    <a:pt x="335861" y="1384247"/>
                  </a:lnTo>
                  <a:lnTo>
                    <a:pt x="299990" y="1357773"/>
                  </a:lnTo>
                  <a:lnTo>
                    <a:pt x="265842" y="1330252"/>
                  </a:lnTo>
                  <a:lnTo>
                    <a:pt x="233476" y="1301721"/>
                  </a:lnTo>
                  <a:lnTo>
                    <a:pt x="202951" y="1272221"/>
                  </a:lnTo>
                  <a:lnTo>
                    <a:pt x="174323" y="1241791"/>
                  </a:lnTo>
                  <a:lnTo>
                    <a:pt x="147652" y="1210470"/>
                  </a:lnTo>
                  <a:lnTo>
                    <a:pt x="122995" y="1178298"/>
                  </a:lnTo>
                  <a:lnTo>
                    <a:pt x="100410" y="1145314"/>
                  </a:lnTo>
                  <a:lnTo>
                    <a:pt x="79956" y="1111556"/>
                  </a:lnTo>
                  <a:lnTo>
                    <a:pt x="61691" y="1077065"/>
                  </a:lnTo>
                  <a:lnTo>
                    <a:pt x="45673" y="1041880"/>
                  </a:lnTo>
                  <a:lnTo>
                    <a:pt x="31959" y="1006039"/>
                  </a:lnTo>
                  <a:lnTo>
                    <a:pt x="20609" y="969583"/>
                  </a:lnTo>
                  <a:lnTo>
                    <a:pt x="5229" y="894981"/>
                  </a:lnTo>
                  <a:lnTo>
                    <a:pt x="1317" y="856914"/>
                  </a:lnTo>
                  <a:lnTo>
                    <a:pt x="0" y="818387"/>
                  </a:lnTo>
                  <a:close/>
                </a:path>
              </a:pathLst>
            </a:custGeom>
            <a:ln w="2438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050018" y="286969"/>
            <a:ext cx="126047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spcBef>
                <a:spcPts val="95"/>
              </a:spcBef>
            </a:pP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Ölçme</a:t>
            </a:r>
            <a:r>
              <a:rPr sz="1400" b="1" spc="-25" dirty="0">
                <a:solidFill>
                  <a:prstClr val="black"/>
                </a:solidFill>
                <a:latin typeface="Arial"/>
                <a:cs typeface="Arial"/>
              </a:rPr>
              <a:t> ve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algn="ctr"/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Değerlendirme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78871" y="1141222"/>
            <a:ext cx="80010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8895" marR="5080" indent="-36830">
              <a:spcBef>
                <a:spcPts val="90"/>
              </a:spcBef>
            </a:pP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Ö</a:t>
            </a:r>
            <a:r>
              <a:rPr sz="1400" b="1" spc="-20" dirty="0">
                <a:solidFill>
                  <a:prstClr val="black"/>
                </a:solidFill>
                <a:latin typeface="Arial"/>
                <a:cs typeface="Arial"/>
              </a:rPr>
              <a:t>ğ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400" b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400" b="1" spc="-2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me 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Kanıtları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58400" y="941832"/>
            <a:ext cx="1362710" cy="820419"/>
          </a:xfrm>
          <a:custGeom>
            <a:avLst/>
            <a:gdLst/>
            <a:ahLst/>
            <a:cxnLst/>
            <a:rect l="l" t="t" r="r" b="b"/>
            <a:pathLst>
              <a:path w="1362709" h="820419">
                <a:moveTo>
                  <a:pt x="0" y="409955"/>
                </a:moveTo>
                <a:lnTo>
                  <a:pt x="9867" y="340039"/>
                </a:lnTo>
                <a:lnTo>
                  <a:pt x="38378" y="273960"/>
                </a:lnTo>
                <a:lnTo>
                  <a:pt x="83895" y="212702"/>
                </a:lnTo>
                <a:lnTo>
                  <a:pt x="112520" y="184189"/>
                </a:lnTo>
                <a:lnTo>
                  <a:pt x="144782" y="157250"/>
                </a:lnTo>
                <a:lnTo>
                  <a:pt x="180477" y="132008"/>
                </a:lnTo>
                <a:lnTo>
                  <a:pt x="219401" y="108587"/>
                </a:lnTo>
                <a:lnTo>
                  <a:pt x="261348" y="87109"/>
                </a:lnTo>
                <a:lnTo>
                  <a:pt x="306115" y="67697"/>
                </a:lnTo>
                <a:lnTo>
                  <a:pt x="353496" y="50474"/>
                </a:lnTo>
                <a:lnTo>
                  <a:pt x="403287" y="35564"/>
                </a:lnTo>
                <a:lnTo>
                  <a:pt x="455283" y="23089"/>
                </a:lnTo>
                <a:lnTo>
                  <a:pt x="509280" y="13172"/>
                </a:lnTo>
                <a:lnTo>
                  <a:pt x="565073" y="5936"/>
                </a:lnTo>
                <a:lnTo>
                  <a:pt x="622457" y="1504"/>
                </a:lnTo>
                <a:lnTo>
                  <a:pt x="681227" y="0"/>
                </a:lnTo>
                <a:lnTo>
                  <a:pt x="739998" y="1504"/>
                </a:lnTo>
                <a:lnTo>
                  <a:pt x="797382" y="5936"/>
                </a:lnTo>
                <a:lnTo>
                  <a:pt x="853175" y="13172"/>
                </a:lnTo>
                <a:lnTo>
                  <a:pt x="907172" y="23089"/>
                </a:lnTo>
                <a:lnTo>
                  <a:pt x="959168" y="35564"/>
                </a:lnTo>
                <a:lnTo>
                  <a:pt x="1008959" y="50474"/>
                </a:lnTo>
                <a:lnTo>
                  <a:pt x="1056340" y="67697"/>
                </a:lnTo>
                <a:lnTo>
                  <a:pt x="1101107" y="87109"/>
                </a:lnTo>
                <a:lnTo>
                  <a:pt x="1143054" y="108587"/>
                </a:lnTo>
                <a:lnTo>
                  <a:pt x="1181978" y="132008"/>
                </a:lnTo>
                <a:lnTo>
                  <a:pt x="1217673" y="157250"/>
                </a:lnTo>
                <a:lnTo>
                  <a:pt x="1249935" y="184189"/>
                </a:lnTo>
                <a:lnTo>
                  <a:pt x="1278560" y="212702"/>
                </a:lnTo>
                <a:lnTo>
                  <a:pt x="1303342" y="242667"/>
                </a:lnTo>
                <a:lnTo>
                  <a:pt x="1340561" y="306458"/>
                </a:lnTo>
                <a:lnTo>
                  <a:pt x="1359955" y="374579"/>
                </a:lnTo>
                <a:lnTo>
                  <a:pt x="1362455" y="409955"/>
                </a:lnTo>
                <a:lnTo>
                  <a:pt x="1359955" y="445332"/>
                </a:lnTo>
                <a:lnTo>
                  <a:pt x="1340561" y="513453"/>
                </a:lnTo>
                <a:lnTo>
                  <a:pt x="1303342" y="577244"/>
                </a:lnTo>
                <a:lnTo>
                  <a:pt x="1278560" y="607209"/>
                </a:lnTo>
                <a:lnTo>
                  <a:pt x="1249935" y="635722"/>
                </a:lnTo>
                <a:lnTo>
                  <a:pt x="1217673" y="662661"/>
                </a:lnTo>
                <a:lnTo>
                  <a:pt x="1181978" y="687903"/>
                </a:lnTo>
                <a:lnTo>
                  <a:pt x="1143054" y="711324"/>
                </a:lnTo>
                <a:lnTo>
                  <a:pt x="1101107" y="732802"/>
                </a:lnTo>
                <a:lnTo>
                  <a:pt x="1056340" y="752214"/>
                </a:lnTo>
                <a:lnTo>
                  <a:pt x="1008959" y="769437"/>
                </a:lnTo>
                <a:lnTo>
                  <a:pt x="959168" y="784347"/>
                </a:lnTo>
                <a:lnTo>
                  <a:pt x="907172" y="796822"/>
                </a:lnTo>
                <a:lnTo>
                  <a:pt x="853175" y="806739"/>
                </a:lnTo>
                <a:lnTo>
                  <a:pt x="797382" y="813975"/>
                </a:lnTo>
                <a:lnTo>
                  <a:pt x="739998" y="818407"/>
                </a:lnTo>
                <a:lnTo>
                  <a:pt x="681227" y="819912"/>
                </a:lnTo>
                <a:lnTo>
                  <a:pt x="622457" y="818407"/>
                </a:lnTo>
                <a:lnTo>
                  <a:pt x="565073" y="813975"/>
                </a:lnTo>
                <a:lnTo>
                  <a:pt x="509280" y="806739"/>
                </a:lnTo>
                <a:lnTo>
                  <a:pt x="455283" y="796822"/>
                </a:lnTo>
                <a:lnTo>
                  <a:pt x="403287" y="784347"/>
                </a:lnTo>
                <a:lnTo>
                  <a:pt x="353496" y="769437"/>
                </a:lnTo>
                <a:lnTo>
                  <a:pt x="306115" y="752214"/>
                </a:lnTo>
                <a:lnTo>
                  <a:pt x="261348" y="732802"/>
                </a:lnTo>
                <a:lnTo>
                  <a:pt x="219401" y="711324"/>
                </a:lnTo>
                <a:lnTo>
                  <a:pt x="180477" y="687903"/>
                </a:lnTo>
                <a:lnTo>
                  <a:pt x="144782" y="662661"/>
                </a:lnTo>
                <a:lnTo>
                  <a:pt x="112520" y="635722"/>
                </a:lnTo>
                <a:lnTo>
                  <a:pt x="83895" y="607209"/>
                </a:lnTo>
                <a:lnTo>
                  <a:pt x="59113" y="577244"/>
                </a:lnTo>
                <a:lnTo>
                  <a:pt x="21894" y="513453"/>
                </a:lnTo>
                <a:lnTo>
                  <a:pt x="2500" y="445332"/>
                </a:lnTo>
                <a:lnTo>
                  <a:pt x="0" y="409955"/>
                </a:lnTo>
                <a:close/>
              </a:path>
            </a:pathLst>
          </a:custGeom>
          <a:ln w="2438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37538" y="339674"/>
            <a:ext cx="4915662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 err="1"/>
              <a:t>Öğretim</a:t>
            </a:r>
            <a:r>
              <a:rPr sz="1800" spc="-20" dirty="0"/>
              <a:t> </a:t>
            </a:r>
            <a:r>
              <a:rPr sz="1800" spc="-5" dirty="0"/>
              <a:t>Programının</a:t>
            </a:r>
            <a:r>
              <a:rPr sz="1800" spc="-40" dirty="0"/>
              <a:t> </a:t>
            </a:r>
            <a:r>
              <a:rPr sz="1800" dirty="0"/>
              <a:t>Ölçme</a:t>
            </a:r>
            <a:r>
              <a:rPr sz="1800" spc="-20" dirty="0"/>
              <a:t> </a:t>
            </a:r>
            <a:r>
              <a:rPr sz="1800" spc="-10" dirty="0"/>
              <a:t>ve</a:t>
            </a:r>
            <a:endParaRPr sz="1800" dirty="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/>
              <a:t>Değerlendirme</a:t>
            </a:r>
            <a:r>
              <a:rPr sz="1800" spc="-55" dirty="0"/>
              <a:t> </a:t>
            </a:r>
            <a:r>
              <a:rPr sz="1800" spc="-5" dirty="0" err="1"/>
              <a:t>Açısından</a:t>
            </a:r>
            <a:r>
              <a:rPr sz="1800" spc="-35" dirty="0"/>
              <a:t> </a:t>
            </a:r>
            <a:r>
              <a:rPr sz="1800" dirty="0" err="1"/>
              <a:t>Okunması</a:t>
            </a:r>
            <a:r>
              <a:rPr lang="tr-TR" sz="1800" dirty="0"/>
              <a:t> (Biyoloji Örneği)</a:t>
            </a:r>
            <a:endParaRPr sz="1800" dirty="0"/>
          </a:p>
        </p:txBody>
      </p:sp>
      <p:sp>
        <p:nvSpPr>
          <p:cNvPr id="10" name="object 10"/>
          <p:cNvSpPr txBox="1"/>
          <p:nvPr/>
        </p:nvSpPr>
        <p:spPr>
          <a:xfrm>
            <a:off x="488391" y="1383283"/>
            <a:ext cx="9067800" cy="28123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spcBef>
                <a:spcPts val="90"/>
              </a:spcBef>
            </a:pPr>
            <a:r>
              <a:rPr lang="tr-TR"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Biyoloji dersi</a:t>
            </a:r>
            <a:r>
              <a:rPr sz="1400" spc="6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öğretim</a:t>
            </a:r>
            <a:r>
              <a:rPr sz="1400" spc="6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programındaki</a:t>
            </a:r>
            <a:r>
              <a:rPr sz="1400" spc="9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temalarda</a:t>
            </a:r>
            <a:r>
              <a:rPr sz="1400"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öğrenme</a:t>
            </a:r>
            <a:r>
              <a:rPr sz="1400" spc="6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prstClr val="black"/>
                </a:solidFill>
                <a:latin typeface="Microsoft Sans Serif"/>
                <a:cs typeface="Microsoft Sans Serif"/>
              </a:rPr>
              <a:t>çıktılarından</a:t>
            </a:r>
            <a:r>
              <a:rPr sz="1400" spc="1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sonra</a:t>
            </a:r>
            <a:r>
              <a:rPr sz="1400" spc="6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bu</a:t>
            </a:r>
            <a:r>
              <a:rPr sz="1400"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sonuçlara</a:t>
            </a:r>
            <a:r>
              <a:rPr sz="1400" spc="6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götürecek</a:t>
            </a:r>
            <a:r>
              <a:rPr sz="1400" spc="6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öğrenme</a:t>
            </a:r>
            <a:r>
              <a:rPr sz="1400"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kanıtları </a:t>
            </a:r>
            <a:r>
              <a:rPr sz="1400" spc="-35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belirlenmiştir.</a:t>
            </a:r>
            <a:r>
              <a:rPr sz="1400" spc="6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Öğrenme</a:t>
            </a:r>
            <a:r>
              <a:rPr sz="1400"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prstClr val="black"/>
                </a:solidFill>
                <a:latin typeface="Microsoft Sans Serif"/>
                <a:cs typeface="Microsoft Sans Serif"/>
              </a:rPr>
              <a:t>kanıtları,</a:t>
            </a:r>
            <a:r>
              <a:rPr sz="1400" spc="8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öğrenme</a:t>
            </a:r>
            <a:r>
              <a:rPr sz="1400" spc="6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prstClr val="black"/>
                </a:solidFill>
                <a:latin typeface="Microsoft Sans Serif"/>
                <a:cs typeface="Microsoft Sans Serif"/>
              </a:rPr>
              <a:t>çıktılarında</a:t>
            </a:r>
            <a:r>
              <a:rPr sz="1400" spc="1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istenilen</a:t>
            </a:r>
            <a:r>
              <a:rPr sz="1400" spc="5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sonuçlara</a:t>
            </a:r>
            <a:r>
              <a:rPr sz="1400" spc="6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ne</a:t>
            </a:r>
            <a:r>
              <a:rPr sz="1400"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derece</a:t>
            </a:r>
            <a:r>
              <a:rPr sz="1400"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ulaşıldığının</a:t>
            </a:r>
            <a:r>
              <a:rPr sz="1400" spc="1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prstClr val="black"/>
                </a:solidFill>
                <a:latin typeface="Microsoft Sans Serif"/>
                <a:cs typeface="Microsoft Sans Serif"/>
              </a:rPr>
              <a:t>kanıt</a:t>
            </a:r>
            <a:r>
              <a:rPr sz="1400"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toplama </a:t>
            </a:r>
            <a:r>
              <a:rPr sz="14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 araçlarıdır.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>
              <a:spcBef>
                <a:spcPts val="5"/>
              </a:spcBef>
            </a:pPr>
            <a:r>
              <a:rPr sz="14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İlk</a:t>
            </a:r>
            <a:r>
              <a:rPr sz="1400"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olarak</a:t>
            </a:r>
            <a:r>
              <a:rPr sz="1400" spc="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ön</a:t>
            </a:r>
            <a:r>
              <a:rPr sz="1400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değerlendirme</a:t>
            </a:r>
            <a:r>
              <a:rPr sz="1400" spc="4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süreci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;</a:t>
            </a:r>
            <a:r>
              <a:rPr lang="tr-TR"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Yeni bilgi ve becerilerin öğrenilmesi için sahip olunması gereken ön bilgi ve becerilerin değerlendirilmesini ifade eder.</a:t>
            </a:r>
          </a:p>
          <a:p>
            <a:pPr marL="12700">
              <a:spcBef>
                <a:spcPts val="5"/>
              </a:spcBef>
            </a:pPr>
            <a:endParaRPr lang="tr-TR" sz="1400" spc="-1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>
              <a:spcBef>
                <a:spcPts val="5"/>
              </a:spcBef>
            </a:pPr>
            <a:endParaRPr lang="tr-TR" sz="1400" spc="-1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>
              <a:spcBef>
                <a:spcPts val="5"/>
              </a:spcBef>
            </a:pPr>
            <a:endParaRPr lang="tr-TR" sz="1400" spc="-1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>
              <a:spcBef>
                <a:spcPts val="5"/>
              </a:spcBef>
            </a:pPr>
            <a:endParaRPr lang="tr-TR" sz="1400" spc="-1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>
              <a:spcBef>
                <a:spcPts val="5"/>
              </a:spcBef>
            </a:pPr>
            <a:endParaRPr lang="tr-TR" sz="1400" spc="-1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>
              <a:spcBef>
                <a:spcPts val="5"/>
              </a:spcBef>
            </a:pPr>
            <a:endParaRPr lang="tr-TR" sz="1400" spc="-1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>
              <a:spcBef>
                <a:spcPts val="5"/>
              </a:spcBef>
            </a:pPr>
            <a:endParaRPr lang="tr-TR" sz="1400" spc="-1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>
              <a:spcBef>
                <a:spcPts val="5"/>
              </a:spcBef>
            </a:pP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8391" y="4158233"/>
            <a:ext cx="9341409" cy="21659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Öğrenme</a:t>
            </a:r>
            <a:r>
              <a:rPr sz="1400"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çıktılarına</a:t>
            </a:r>
            <a:r>
              <a:rPr sz="1400" spc="1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yönelik</a:t>
            </a:r>
            <a:r>
              <a:rPr sz="1400" spc="10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süreç</a:t>
            </a:r>
            <a:r>
              <a:rPr sz="1400" spc="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ve</a:t>
            </a:r>
            <a:r>
              <a:rPr sz="1400" spc="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sonuç</a:t>
            </a:r>
            <a:r>
              <a:rPr sz="1400" spc="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değerlendirmeleri</a:t>
            </a:r>
            <a:r>
              <a:rPr sz="1400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içerir,</a:t>
            </a:r>
            <a:r>
              <a:rPr sz="1400" spc="7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öğrenme</a:t>
            </a:r>
            <a:r>
              <a:rPr sz="1400" spc="4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çıktısında</a:t>
            </a:r>
            <a:r>
              <a:rPr sz="1400" spc="1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vurgulanan</a:t>
            </a:r>
            <a:r>
              <a:rPr sz="1400" spc="9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becerileri</a:t>
            </a:r>
            <a:r>
              <a:rPr sz="1400" spc="7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bütüncül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/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bir</a:t>
            </a:r>
            <a:r>
              <a:rPr sz="1400"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yaklaşımla</a:t>
            </a:r>
            <a:r>
              <a:rPr sz="1400" spc="8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ölçmeyi</a:t>
            </a:r>
            <a:r>
              <a:rPr sz="1400" spc="7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amaçlayan</a:t>
            </a:r>
            <a:r>
              <a:rPr sz="1400" spc="1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faaliyetlere</a:t>
            </a:r>
            <a:r>
              <a:rPr sz="1400" spc="10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ve</a:t>
            </a:r>
            <a:r>
              <a:rPr sz="1400"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bu</a:t>
            </a:r>
            <a:r>
              <a:rPr sz="1400"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faaliyetlerin</a:t>
            </a:r>
            <a:r>
              <a:rPr sz="1400" spc="114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değerlendirilmesine</a:t>
            </a:r>
            <a:r>
              <a:rPr sz="1400" spc="8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yer</a:t>
            </a:r>
            <a:r>
              <a:rPr sz="1400" spc="8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verilmiştir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.</a:t>
            </a:r>
            <a:endParaRPr lang="tr-TR" sz="1400" spc="-1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/>
            <a:endParaRPr lang="tr-TR" sz="1400" spc="-1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/>
            <a:endParaRPr lang="tr-TR" sz="1400" spc="-1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/>
            <a:endParaRPr lang="tr-TR" sz="1400" spc="-1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/>
            <a:endParaRPr lang="tr-TR" sz="1400" spc="-1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/>
            <a:endParaRPr lang="tr-TR" sz="1400" spc="-1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/>
            <a:endParaRPr lang="tr-TR" sz="1400" spc="-1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/>
            <a:endParaRPr lang="tr-TR" sz="1400" spc="-1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/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0EC82F87-87A2-E704-62EF-6AFB6A8BEC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43333" r="44329" b="47778"/>
          <a:stretch/>
        </p:blipFill>
        <p:spPr>
          <a:xfrm>
            <a:off x="1295400" y="2494085"/>
            <a:ext cx="7620000" cy="1370968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71919799-2472-5467-2D9F-950E5BC1E9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000" t="54444" r="35625" b="34445"/>
          <a:stretch/>
        </p:blipFill>
        <p:spPr>
          <a:xfrm>
            <a:off x="1066801" y="4644381"/>
            <a:ext cx="7696199" cy="138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2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4964" y="436879"/>
            <a:ext cx="45758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800" dirty="0"/>
              <a:t>Biyoloji</a:t>
            </a:r>
            <a:r>
              <a:rPr sz="1800" spc="-45" dirty="0"/>
              <a:t> </a:t>
            </a:r>
            <a:r>
              <a:rPr sz="1800" dirty="0"/>
              <a:t>Öğretim</a:t>
            </a:r>
            <a:r>
              <a:rPr sz="1800" spc="-20" dirty="0"/>
              <a:t> </a:t>
            </a:r>
            <a:r>
              <a:rPr sz="1800" dirty="0"/>
              <a:t>Programının</a:t>
            </a:r>
            <a:r>
              <a:rPr sz="1800" spc="-45" dirty="0"/>
              <a:t> </a:t>
            </a:r>
            <a:r>
              <a:rPr sz="1800" dirty="0"/>
              <a:t>Ölçme</a:t>
            </a:r>
            <a:r>
              <a:rPr sz="1800" spc="-25" dirty="0"/>
              <a:t> </a:t>
            </a:r>
            <a:r>
              <a:rPr sz="1800" spc="-10" dirty="0"/>
              <a:t>ve</a:t>
            </a:r>
            <a:endParaRPr sz="1800" dirty="0"/>
          </a:p>
          <a:p>
            <a:pPr marL="12700">
              <a:lnSpc>
                <a:spcPct val="100000"/>
              </a:lnSpc>
            </a:pPr>
            <a:r>
              <a:rPr sz="1800" dirty="0"/>
              <a:t>Değerlendirme</a:t>
            </a:r>
            <a:r>
              <a:rPr sz="1800" spc="-50" dirty="0"/>
              <a:t> </a:t>
            </a:r>
            <a:r>
              <a:rPr sz="1800" dirty="0"/>
              <a:t>Açısından</a:t>
            </a:r>
            <a:r>
              <a:rPr sz="1800" spc="-60" dirty="0"/>
              <a:t> </a:t>
            </a:r>
            <a:r>
              <a:rPr sz="1800" spc="-5" dirty="0"/>
              <a:t>Okunması</a:t>
            </a:r>
            <a:endParaRPr sz="1800" dirty="0"/>
          </a:p>
        </p:txBody>
      </p:sp>
      <p:sp>
        <p:nvSpPr>
          <p:cNvPr id="9" name="object 9"/>
          <p:cNvSpPr txBox="1"/>
          <p:nvPr/>
        </p:nvSpPr>
        <p:spPr>
          <a:xfrm>
            <a:off x="9940583" y="1447800"/>
            <a:ext cx="1308861" cy="10887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2540" algn="ctr">
              <a:spcBef>
                <a:spcPts val="90"/>
              </a:spcBef>
            </a:pPr>
            <a:r>
              <a:rPr sz="14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Tema </a:t>
            </a:r>
            <a:r>
              <a:rPr sz="14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boyunca </a:t>
            </a: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kullanılan</a:t>
            </a:r>
            <a:r>
              <a:rPr sz="1400"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tüm</a:t>
            </a:r>
            <a:r>
              <a:rPr sz="14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ölçme </a:t>
            </a:r>
            <a:r>
              <a:rPr sz="1400" spc="-35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araçları</a:t>
            </a:r>
            <a:r>
              <a:rPr sz="1400"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bu</a:t>
            </a:r>
            <a:r>
              <a:rPr sz="1400"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kısımda </a:t>
            </a:r>
            <a:r>
              <a:rPr sz="1400"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sunulmuştur.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0765" y="2887598"/>
            <a:ext cx="2158365" cy="3659504"/>
            <a:chOff x="70103" y="2875406"/>
            <a:chExt cx="2158365" cy="3659504"/>
          </a:xfrm>
        </p:grpSpPr>
        <p:sp>
          <p:nvSpPr>
            <p:cNvPr id="11" name="object 11"/>
            <p:cNvSpPr/>
            <p:nvPr/>
          </p:nvSpPr>
          <p:spPr>
            <a:xfrm>
              <a:off x="70103" y="2959608"/>
              <a:ext cx="2097703" cy="3575302"/>
            </a:xfrm>
            <a:custGeom>
              <a:avLst/>
              <a:gdLst/>
              <a:ahLst/>
              <a:cxnLst/>
              <a:rect l="l" t="t" r="r" b="b"/>
              <a:pathLst>
                <a:path w="2158365" h="3659504">
                  <a:moveTo>
                    <a:pt x="2157857" y="0"/>
                  </a:moveTo>
                  <a:lnTo>
                    <a:pt x="1125474" y="849248"/>
                  </a:lnTo>
                  <a:lnTo>
                    <a:pt x="0" y="849248"/>
                  </a:lnTo>
                  <a:lnTo>
                    <a:pt x="0" y="3659504"/>
                  </a:lnTo>
                  <a:lnTo>
                    <a:pt x="1929383" y="3659504"/>
                  </a:lnTo>
                  <a:lnTo>
                    <a:pt x="1929383" y="849248"/>
                  </a:lnTo>
                  <a:lnTo>
                    <a:pt x="1607820" y="849248"/>
                  </a:lnTo>
                  <a:lnTo>
                    <a:pt x="21578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0103" y="2875406"/>
              <a:ext cx="2158365" cy="3659504"/>
            </a:xfrm>
            <a:custGeom>
              <a:avLst/>
              <a:gdLst/>
              <a:ahLst/>
              <a:cxnLst/>
              <a:rect l="l" t="t" r="r" b="b"/>
              <a:pathLst>
                <a:path w="2158365" h="3659504">
                  <a:moveTo>
                    <a:pt x="0" y="849248"/>
                  </a:moveTo>
                  <a:lnTo>
                    <a:pt x="1125474" y="849248"/>
                  </a:lnTo>
                  <a:lnTo>
                    <a:pt x="2157857" y="0"/>
                  </a:lnTo>
                  <a:lnTo>
                    <a:pt x="1607820" y="849248"/>
                  </a:lnTo>
                  <a:lnTo>
                    <a:pt x="1929383" y="849248"/>
                  </a:lnTo>
                  <a:lnTo>
                    <a:pt x="1929383" y="1317624"/>
                  </a:lnTo>
                  <a:lnTo>
                    <a:pt x="1929383" y="2020188"/>
                  </a:lnTo>
                  <a:lnTo>
                    <a:pt x="1929383" y="3659504"/>
                  </a:lnTo>
                  <a:lnTo>
                    <a:pt x="1607820" y="3659504"/>
                  </a:lnTo>
                  <a:lnTo>
                    <a:pt x="1125474" y="3659504"/>
                  </a:lnTo>
                  <a:lnTo>
                    <a:pt x="0" y="3659504"/>
                  </a:lnTo>
                  <a:lnTo>
                    <a:pt x="0" y="2020188"/>
                  </a:lnTo>
                  <a:lnTo>
                    <a:pt x="0" y="1317624"/>
                  </a:lnTo>
                  <a:lnTo>
                    <a:pt x="0" y="849248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8539" y="3743705"/>
            <a:ext cx="174307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Öğrenme</a:t>
            </a:r>
            <a:r>
              <a:rPr sz="12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çıktısına </a:t>
            </a:r>
            <a:r>
              <a:rPr sz="1200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ulaşma </a:t>
            </a:r>
            <a:r>
              <a:rPr sz="1200" dirty="0">
                <a:solidFill>
                  <a:prstClr val="black"/>
                </a:solidFill>
                <a:latin typeface="Microsoft Sans Serif"/>
                <a:cs typeface="Microsoft Sans Serif"/>
              </a:rPr>
              <a:t>yolunda </a:t>
            </a:r>
            <a:r>
              <a:rPr sz="12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uygu</a:t>
            </a:r>
            <a:r>
              <a:rPr sz="12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l</a:t>
            </a:r>
            <a:r>
              <a:rPr sz="12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anan</a:t>
            </a:r>
            <a:r>
              <a:rPr sz="1200" spc="-7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sü</a:t>
            </a:r>
            <a:r>
              <a:rPr sz="12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r</a:t>
            </a:r>
            <a:r>
              <a:rPr sz="12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ece yöne</a:t>
            </a:r>
            <a:r>
              <a:rPr sz="12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l</a:t>
            </a:r>
            <a:r>
              <a:rPr sz="12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ik  </a:t>
            </a:r>
            <a:r>
              <a:rPr sz="1200" dirty="0">
                <a:solidFill>
                  <a:prstClr val="black"/>
                </a:solidFill>
                <a:latin typeface="Microsoft Sans Serif"/>
                <a:cs typeface="Microsoft Sans Serif"/>
              </a:rPr>
              <a:t>ara</a:t>
            </a:r>
            <a:r>
              <a:rPr sz="12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değerlendirme</a:t>
            </a:r>
            <a:endParaRPr sz="12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/>
            <a:r>
              <a:rPr sz="1200" dirty="0">
                <a:solidFill>
                  <a:prstClr val="black"/>
                </a:solidFill>
                <a:latin typeface="Microsoft Sans Serif"/>
                <a:cs typeface="Microsoft Sans Serif"/>
              </a:rPr>
              <a:t>faaliyetleri</a:t>
            </a:r>
            <a:r>
              <a:rPr sz="1200" spc="-8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prstClr val="black"/>
                </a:solidFill>
                <a:latin typeface="Microsoft Sans Serif"/>
                <a:cs typeface="Microsoft Sans Serif"/>
              </a:rPr>
              <a:t>ise</a:t>
            </a:r>
            <a:r>
              <a:rPr sz="12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öğretme-</a:t>
            </a:r>
            <a:endParaRPr sz="12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marR="236854"/>
            <a:r>
              <a:rPr sz="12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öğrenme </a:t>
            </a:r>
            <a:r>
              <a:rPr sz="1200" dirty="0">
                <a:solidFill>
                  <a:prstClr val="black"/>
                </a:solidFill>
                <a:latin typeface="Microsoft Sans Serif"/>
                <a:cs typeface="Microsoft Sans Serif"/>
              </a:rPr>
              <a:t> uygulamalarında yer </a:t>
            </a:r>
            <a:r>
              <a:rPr sz="12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prstClr val="black"/>
                </a:solidFill>
                <a:latin typeface="Microsoft Sans Serif"/>
                <a:cs typeface="Microsoft Sans Serif"/>
              </a:rPr>
              <a:t>almaktadır. </a:t>
            </a:r>
            <a:r>
              <a:rPr sz="12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Ölçme </a:t>
            </a:r>
            <a:r>
              <a:rPr sz="1200" dirty="0">
                <a:solidFill>
                  <a:prstClr val="black"/>
                </a:solidFill>
                <a:latin typeface="Microsoft Sans Serif"/>
                <a:cs typeface="Microsoft Sans Serif"/>
              </a:rPr>
              <a:t>ve </a:t>
            </a:r>
            <a:r>
              <a:rPr sz="12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değerlendirme </a:t>
            </a:r>
            <a:r>
              <a:rPr sz="12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prstClr val="black"/>
                </a:solidFill>
                <a:latin typeface="Microsoft Sans Serif"/>
                <a:cs typeface="Microsoft Sans Serif"/>
              </a:rPr>
              <a:t>f</a:t>
            </a:r>
            <a:r>
              <a:rPr sz="12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a</a:t>
            </a:r>
            <a:r>
              <a:rPr sz="12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a</a:t>
            </a:r>
            <a:r>
              <a:rPr sz="12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li</a:t>
            </a:r>
            <a:r>
              <a:rPr sz="12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yetl</a:t>
            </a:r>
            <a:r>
              <a:rPr sz="12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e</a:t>
            </a:r>
            <a:r>
              <a:rPr sz="12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r</a:t>
            </a:r>
            <a:r>
              <a:rPr sz="12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ine</a:t>
            </a:r>
            <a:r>
              <a:rPr sz="1200" spc="-7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yöne</a:t>
            </a:r>
            <a:r>
              <a:rPr sz="12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li</a:t>
            </a:r>
            <a:r>
              <a:rPr sz="1200" dirty="0">
                <a:solidFill>
                  <a:prstClr val="black"/>
                </a:solidFill>
                <a:latin typeface="Microsoft Sans Serif"/>
                <a:cs typeface="Microsoft Sans Serif"/>
              </a:rPr>
              <a:t>k  önerilen</a:t>
            </a:r>
            <a:r>
              <a:rPr sz="1200" spc="-6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prstClr val="black"/>
                </a:solidFill>
                <a:latin typeface="Microsoft Sans Serif"/>
                <a:cs typeface="Microsoft Sans Serif"/>
              </a:rPr>
              <a:t>tüm</a:t>
            </a:r>
            <a:r>
              <a:rPr sz="12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ölçme</a:t>
            </a:r>
            <a:r>
              <a:rPr sz="12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 ve</a:t>
            </a:r>
            <a:endParaRPr sz="12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marR="197485">
              <a:spcBef>
                <a:spcPts val="5"/>
              </a:spcBef>
            </a:pPr>
            <a:r>
              <a:rPr sz="12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değerlendirme </a:t>
            </a:r>
            <a:r>
              <a:rPr sz="12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araçları </a:t>
            </a:r>
            <a:r>
              <a:rPr sz="1200" spc="-30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"öğrenme </a:t>
            </a:r>
            <a:r>
              <a:rPr sz="12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kanıtları" </a:t>
            </a:r>
            <a:r>
              <a:rPr sz="1200"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bölümünde </a:t>
            </a:r>
            <a:r>
              <a:rPr sz="120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listelenmekted</a:t>
            </a:r>
            <a:r>
              <a:rPr sz="11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ir.</a:t>
            </a:r>
            <a:endParaRPr sz="11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E82C7403-0F0C-EB7A-5FED-804441384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15" t="33602" r="22900" b="29049"/>
          <a:stretch/>
        </p:blipFill>
        <p:spPr>
          <a:xfrm>
            <a:off x="2228468" y="1219201"/>
            <a:ext cx="7163231" cy="4528948"/>
          </a:xfrm>
          <a:prstGeom prst="rect">
            <a:avLst/>
          </a:prstGeom>
        </p:spPr>
      </p:pic>
      <p:sp>
        <p:nvSpPr>
          <p:cNvPr id="16" name="Açıklama Balonu: Sol Ok 15">
            <a:extLst>
              <a:ext uri="{FF2B5EF4-FFF2-40B4-BE49-F238E27FC236}">
                <a16:creationId xmlns:a16="http://schemas.microsoft.com/office/drawing/2014/main" id="{EE2B83A1-1DCE-A365-C12B-B3D4C8A6DA72}"/>
              </a:ext>
            </a:extLst>
          </p:cNvPr>
          <p:cNvSpPr/>
          <p:nvPr/>
        </p:nvSpPr>
        <p:spPr>
          <a:xfrm>
            <a:off x="9220200" y="1109852"/>
            <a:ext cx="2052193" cy="1765554"/>
          </a:xfrm>
          <a:prstGeom prst="leftArrow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5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95888" y="6077710"/>
            <a:ext cx="670559" cy="6827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4964" y="419226"/>
            <a:ext cx="52336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/>
              <a:t>Ölçme</a:t>
            </a:r>
            <a:r>
              <a:rPr sz="2000" spc="-10" dirty="0"/>
              <a:t> Ve</a:t>
            </a:r>
            <a:r>
              <a:rPr sz="2000" spc="15" dirty="0"/>
              <a:t> </a:t>
            </a:r>
            <a:r>
              <a:rPr sz="2000" spc="-10" dirty="0"/>
              <a:t>Değerlendirme</a:t>
            </a:r>
            <a:r>
              <a:rPr sz="2000" spc="45" dirty="0"/>
              <a:t> </a:t>
            </a:r>
            <a:r>
              <a:rPr sz="2000" spc="-15" dirty="0"/>
              <a:t>Araçları</a:t>
            </a:r>
            <a:r>
              <a:rPr sz="2000" spc="110" dirty="0"/>
              <a:t> </a:t>
            </a:r>
            <a:r>
              <a:rPr sz="2000" spc="-10" dirty="0"/>
              <a:t>Örnekleri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518566" y="1504949"/>
            <a:ext cx="386969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b="1" dirty="0" err="1">
                <a:solidFill>
                  <a:prstClr val="black"/>
                </a:solidFill>
                <a:latin typeface="Arial"/>
                <a:cs typeface="Arial"/>
              </a:rPr>
              <a:t>Klasik</a:t>
            </a:r>
            <a:r>
              <a:rPr lang="tr-TR" sz="1600" b="1" dirty="0">
                <a:solidFill>
                  <a:prstClr val="black"/>
                </a:solidFill>
                <a:latin typeface="Arial"/>
                <a:cs typeface="Arial"/>
              </a:rPr>
              <a:t> (Geleneksel)</a:t>
            </a: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Ölçme</a:t>
            </a: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 Değerlendirme</a:t>
            </a:r>
            <a:r>
              <a:rPr sz="1600" b="1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Arial"/>
                <a:cs typeface="Arial"/>
              </a:rPr>
              <a:t>Araçları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0" y="2267917"/>
            <a:ext cx="4648200" cy="317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35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4964" y="436880"/>
            <a:ext cx="52336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/>
              <a:t>Ölçme</a:t>
            </a:r>
            <a:r>
              <a:rPr sz="2000" spc="-10" dirty="0"/>
              <a:t> Ve</a:t>
            </a:r>
            <a:r>
              <a:rPr sz="2000" spc="15" dirty="0"/>
              <a:t> </a:t>
            </a:r>
            <a:r>
              <a:rPr sz="2000" spc="-10" dirty="0"/>
              <a:t>Değerlendirme</a:t>
            </a:r>
            <a:r>
              <a:rPr sz="2000" spc="45" dirty="0"/>
              <a:t> </a:t>
            </a:r>
            <a:r>
              <a:rPr sz="2000" spc="-15" dirty="0"/>
              <a:t>Araçları</a:t>
            </a:r>
            <a:r>
              <a:rPr sz="2000" spc="110" dirty="0"/>
              <a:t> </a:t>
            </a:r>
            <a:r>
              <a:rPr sz="2000" spc="-10" dirty="0"/>
              <a:t>Örnekleri</a:t>
            </a:r>
            <a:endParaRPr sz="2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6759" y="1566672"/>
            <a:ext cx="7150608" cy="42092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5932" y="1408557"/>
            <a:ext cx="5050790" cy="4164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Tamamlayıcı</a:t>
            </a:r>
            <a:r>
              <a:rPr b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Ölçme</a:t>
            </a:r>
            <a:r>
              <a:rPr b="1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Değerlendirme</a:t>
            </a:r>
            <a:r>
              <a:rPr b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Araçları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44195" indent="-207645">
              <a:spcBef>
                <a:spcPts val="5"/>
              </a:spcBef>
              <a:buFontTx/>
              <a:buAutoNum type="arabicParenR"/>
              <a:tabLst>
                <a:tab pos="544830" algn="l"/>
              </a:tabLst>
            </a:pPr>
            <a:r>
              <a:rPr sz="1400" b="1" spc="-15" dirty="0">
                <a:solidFill>
                  <a:prstClr val="black"/>
                </a:solidFill>
                <a:latin typeface="Arial"/>
                <a:cs typeface="Arial"/>
              </a:rPr>
              <a:t>Kavram</a:t>
            </a:r>
            <a:r>
              <a:rPr sz="1400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Haritası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44195" indent="-207645">
              <a:buFontTx/>
              <a:buAutoNum type="arabicParenR"/>
              <a:tabLst>
                <a:tab pos="544830" algn="l"/>
              </a:tabLst>
            </a:pP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Zihin</a:t>
            </a:r>
            <a:r>
              <a:rPr sz="1400" b="1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Haritası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44195" indent="-207645">
              <a:buFontTx/>
              <a:buAutoNum type="arabicParenR"/>
              <a:tabLst>
                <a:tab pos="544830" algn="l"/>
              </a:tabLst>
            </a:pPr>
            <a:r>
              <a:rPr sz="1400" b="1" spc="-15" dirty="0">
                <a:solidFill>
                  <a:prstClr val="black"/>
                </a:solidFill>
                <a:latin typeface="Arial"/>
                <a:cs typeface="Arial"/>
              </a:rPr>
              <a:t>Yapılandırılmış</a:t>
            </a:r>
            <a:r>
              <a:rPr sz="1400" b="1" spc="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Grid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44195" indent="-207645">
              <a:buFontTx/>
              <a:buAutoNum type="arabicParenR"/>
              <a:tabLst>
                <a:tab pos="544830" algn="l"/>
              </a:tabLst>
            </a:pP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Kelime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İlişkilendirme</a:t>
            </a:r>
            <a:r>
              <a:rPr sz="1400" b="1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prstClr val="black"/>
                </a:solidFill>
                <a:latin typeface="Arial"/>
                <a:cs typeface="Arial"/>
              </a:rPr>
              <a:t>Testi</a:t>
            </a:r>
            <a:r>
              <a:rPr sz="1400" b="1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(KİT)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44195" indent="-207645">
              <a:buFontTx/>
              <a:buAutoNum type="arabicParenR"/>
              <a:tabLst>
                <a:tab pos="544830" algn="l"/>
              </a:tabLst>
            </a:pPr>
            <a:r>
              <a:rPr sz="1400" b="1" spc="-20" dirty="0">
                <a:solidFill>
                  <a:prstClr val="black"/>
                </a:solidFill>
                <a:latin typeface="Arial"/>
                <a:cs typeface="Arial"/>
              </a:rPr>
              <a:t>Tanılayıcı</a:t>
            </a:r>
            <a:r>
              <a:rPr sz="1400" b="1" spc="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Dallanmış</a:t>
            </a:r>
            <a:r>
              <a:rPr sz="1400" b="1" spc="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prstClr val="black"/>
                </a:solidFill>
                <a:latin typeface="Arial"/>
                <a:cs typeface="Arial"/>
              </a:rPr>
              <a:t>Ağaç</a:t>
            </a:r>
            <a:r>
              <a:rPr sz="1400" b="1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prstClr val="black"/>
                </a:solidFill>
                <a:latin typeface="Arial"/>
                <a:cs typeface="Arial"/>
              </a:rPr>
              <a:t>(TDA)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44195" indent="-207645">
              <a:spcBef>
                <a:spcPts val="5"/>
              </a:spcBef>
              <a:buFontTx/>
              <a:buAutoNum type="arabicParenR"/>
              <a:tabLst>
                <a:tab pos="544830" algn="l"/>
              </a:tabLst>
            </a:pPr>
            <a:r>
              <a:rPr sz="1400" b="1" spc="-15" dirty="0">
                <a:solidFill>
                  <a:prstClr val="black"/>
                </a:solidFill>
                <a:latin typeface="Arial"/>
                <a:cs typeface="Arial"/>
              </a:rPr>
              <a:t>Öz/Akran/Grup</a:t>
            </a:r>
            <a:r>
              <a:rPr sz="1400" b="1" spc="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Değerlendirme</a:t>
            </a:r>
            <a:r>
              <a:rPr sz="1400" b="1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Araçları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81430" lvl="1" indent="-207645">
              <a:buFontTx/>
              <a:buAutoNum type="alphaLcParenR"/>
              <a:tabLst>
                <a:tab pos="1282065" algn="l"/>
              </a:tabLst>
            </a:pP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Öz</a:t>
            </a:r>
            <a:r>
              <a:rPr sz="1400" b="1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değerlendirme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90955" lvl="1" indent="-217170">
              <a:buFontTx/>
              <a:buAutoNum type="alphaLcParenR"/>
              <a:tabLst>
                <a:tab pos="1291590" algn="l"/>
              </a:tabLst>
            </a:pPr>
            <a:r>
              <a:rPr sz="1400" b="1" spc="-15" dirty="0">
                <a:solidFill>
                  <a:prstClr val="black"/>
                </a:solidFill>
                <a:latin typeface="Arial"/>
                <a:cs typeface="Arial"/>
              </a:rPr>
              <a:t>Akran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 değerlendirme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44195" indent="-207645">
              <a:buFontTx/>
              <a:buAutoNum type="arabicParenR"/>
              <a:tabLst>
                <a:tab pos="544830" algn="l"/>
              </a:tabLst>
            </a:pP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Öğrenme</a:t>
            </a:r>
            <a:r>
              <a:rPr sz="14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Günlükleri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44195" indent="-207645">
              <a:buFontTx/>
              <a:buAutoNum type="arabicParenR"/>
              <a:tabLst>
                <a:tab pos="544830" algn="l"/>
              </a:tabLst>
            </a:pP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Çalışma</a:t>
            </a:r>
            <a:r>
              <a:rPr sz="1400" b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prstClr val="black"/>
                </a:solidFill>
                <a:latin typeface="Arial"/>
                <a:cs typeface="Arial"/>
              </a:rPr>
              <a:t>Kağıdı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44195" indent="-207645">
              <a:buFontTx/>
              <a:buAutoNum type="arabicParenR"/>
              <a:tabLst>
                <a:tab pos="544830" algn="l"/>
              </a:tabLst>
            </a:pP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Ürün</a:t>
            </a:r>
            <a:r>
              <a:rPr sz="14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prstClr val="black"/>
                </a:solidFill>
                <a:latin typeface="Arial"/>
                <a:cs typeface="Arial"/>
              </a:rPr>
              <a:t>Dosyası</a:t>
            </a:r>
            <a:r>
              <a:rPr sz="1400" b="1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prstClr val="black"/>
                </a:solidFill>
                <a:latin typeface="Arial"/>
                <a:cs typeface="Arial"/>
              </a:rPr>
              <a:t>(Portfolyo)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41985" indent="-305435">
              <a:spcBef>
                <a:spcPts val="5"/>
              </a:spcBef>
              <a:buFontTx/>
              <a:buAutoNum type="arabicParenR"/>
              <a:tabLst>
                <a:tab pos="642620" algn="l"/>
              </a:tabLst>
            </a:pP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Performans</a:t>
            </a:r>
            <a:r>
              <a:rPr sz="1400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prstClr val="black"/>
                </a:solidFill>
                <a:latin typeface="Arial"/>
                <a:cs typeface="Arial"/>
              </a:rPr>
              <a:t>Görevleri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41985" indent="-305435">
              <a:buFontTx/>
              <a:buAutoNum type="arabicParenR"/>
              <a:tabLst>
                <a:tab pos="642620" algn="l"/>
              </a:tabLst>
            </a:pPr>
            <a:r>
              <a:rPr sz="1400" b="1" spc="-15" dirty="0">
                <a:solidFill>
                  <a:prstClr val="black"/>
                </a:solidFill>
                <a:latin typeface="Arial"/>
                <a:cs typeface="Arial"/>
              </a:rPr>
              <a:t>Kontrol</a:t>
            </a: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prstClr val="black"/>
                </a:solidFill>
                <a:latin typeface="Arial"/>
                <a:cs typeface="Arial"/>
              </a:rPr>
              <a:t>Listesi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41985" indent="-305435">
              <a:buFontTx/>
              <a:buAutoNum type="arabicParenR"/>
              <a:tabLst>
                <a:tab pos="642620" algn="l"/>
              </a:tabLst>
            </a:pP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Gözlem</a:t>
            </a:r>
            <a:r>
              <a:rPr sz="1400" b="1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Formu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41985" indent="-305435">
              <a:buFontTx/>
              <a:buAutoNum type="arabicParenR"/>
              <a:tabLst>
                <a:tab pos="642620" algn="l"/>
              </a:tabLst>
            </a:pP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Dereceli</a:t>
            </a:r>
            <a:r>
              <a:rPr sz="1400" b="1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Puanlama</a:t>
            </a:r>
            <a:r>
              <a:rPr sz="1400" b="1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prstClr val="black"/>
                </a:solidFill>
                <a:latin typeface="Arial"/>
                <a:cs typeface="Arial"/>
              </a:rPr>
              <a:t>Anahtarı</a:t>
            </a:r>
            <a:r>
              <a:rPr sz="1400" b="1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(Rubrik)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41985" indent="-305435">
              <a:buFontTx/>
              <a:buAutoNum type="arabicParenR"/>
              <a:tabLst>
                <a:tab pos="642620" algn="l"/>
              </a:tabLst>
            </a:pP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Balık</a:t>
            </a:r>
            <a:r>
              <a:rPr sz="1400" b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Kılçığı</a:t>
            </a:r>
            <a:r>
              <a:rPr sz="1400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prstClr val="black"/>
                </a:solidFill>
                <a:latin typeface="Arial"/>
                <a:cs typeface="Arial"/>
              </a:rPr>
              <a:t>Diyagramı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41985" indent="-305435">
              <a:buFontTx/>
              <a:buAutoNum type="arabicParenR"/>
              <a:tabLst>
                <a:tab pos="642620" algn="l"/>
              </a:tabLst>
            </a:pP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Hızlı</a:t>
            </a:r>
            <a:r>
              <a:rPr sz="1400" b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prstClr val="black"/>
                </a:solidFill>
                <a:latin typeface="Arial"/>
                <a:cs typeface="Arial"/>
              </a:rPr>
              <a:t>Teknikler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553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09600" y="1524000"/>
            <a:ext cx="1021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/>
              <a:t>2024-2025 EĞİTİM ÖĞRETİM YILI ÜLKE GENELİ SINAV TARİHLERİ</a:t>
            </a:r>
          </a:p>
          <a:p>
            <a:endParaRPr lang="tr-TR" sz="3600" dirty="0"/>
          </a:p>
          <a:p>
            <a:r>
              <a:rPr lang="tr-TR" sz="3600" dirty="0"/>
              <a:t>Bakanlık, 2024-2025 eğitim öğretim yılında ortak sınav tarihlerini şu şekilde belirledi:</a:t>
            </a:r>
          </a:p>
          <a:p>
            <a:r>
              <a:rPr lang="tr-TR" sz="3600" dirty="0"/>
              <a:t>1. dönem 1. sınavlar: 30 Ekim-8 Kasım 2024,</a:t>
            </a:r>
          </a:p>
          <a:p>
            <a:r>
              <a:rPr lang="tr-TR" sz="3600" dirty="0"/>
              <a:t>1. dönem 2. sınavlar: 30 Aralık 2024-10 Ocak 2025,</a:t>
            </a:r>
          </a:p>
          <a:p>
            <a:r>
              <a:rPr lang="tr-TR" sz="3600" dirty="0"/>
              <a:t>2. dönem 1. sınavlar: 17-28 Mart 2025,</a:t>
            </a:r>
          </a:p>
          <a:p>
            <a:r>
              <a:rPr lang="tr-TR" sz="3600" dirty="0"/>
              <a:t>2. dönem 2. sınavlar: 26 Mayıs-13 Haziran 2025".</a:t>
            </a:r>
          </a:p>
        </p:txBody>
      </p:sp>
    </p:spTree>
    <p:extLst>
      <p:ext uri="{BB962C8B-B14F-4D97-AF65-F5344CB8AC3E}">
        <p14:creationId xmlns:p14="http://schemas.microsoft.com/office/powerpoint/2010/main" val="4106808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3400" y="1600200"/>
            <a:ext cx="10439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/>
              <a:t>ORTAK SINAVLARIN YAPILACAĞI KADEME SAYISI ARTIRILDI</a:t>
            </a:r>
          </a:p>
          <a:p>
            <a:r>
              <a:rPr lang="tr-TR" sz="3200" dirty="0"/>
              <a:t>Geçen yıl 6 ve 9. sınıfların Türkçe ve matematik derslerinde yapılan ortak sınavlar bu yıl, ortaokul 6 ve 7. sınıflar ile lise 9 ve 10. sınıflarda uygulanacak.</a:t>
            </a:r>
          </a:p>
          <a:p>
            <a:endParaRPr lang="tr-TR" sz="3200" dirty="0"/>
          </a:p>
          <a:p>
            <a:r>
              <a:rPr lang="tr-TR" sz="3200" dirty="0"/>
              <a:t>Bakanlığın bu yıl belirlediği kademe ve derslerdeki ortak sınav takvimi </a:t>
            </a:r>
          </a:p>
        </p:txBody>
      </p:sp>
    </p:spTree>
    <p:extLst>
      <p:ext uri="{BB962C8B-B14F-4D97-AF65-F5344CB8AC3E}">
        <p14:creationId xmlns:p14="http://schemas.microsoft.com/office/powerpoint/2010/main" val="430096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57200" y="1447800"/>
            <a:ext cx="109728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/>
              <a:t>2024-2025 EĞİTİM ÖĞRETİM YILI ÜLKE GENELİ </a:t>
            </a:r>
          </a:p>
          <a:p>
            <a:pPr algn="ctr"/>
            <a:r>
              <a:rPr lang="tr-TR" sz="3200" b="1" dirty="0"/>
              <a:t>1. DÖNEM 1. YAZILI SINAVLARI</a:t>
            </a:r>
          </a:p>
          <a:p>
            <a:r>
              <a:rPr lang="tr-TR" sz="2800" dirty="0"/>
              <a:t>6. sınıf Türkçe dersi için 30 Ekim 2024 Çarşamba,</a:t>
            </a:r>
          </a:p>
          <a:p>
            <a:r>
              <a:rPr lang="tr-TR" sz="2800" dirty="0"/>
              <a:t>6. sınıf matematik dersi için 31 Ekim 2024 Perşembe,</a:t>
            </a:r>
          </a:p>
          <a:p>
            <a:r>
              <a:rPr lang="tr-TR" sz="2800" dirty="0"/>
              <a:t>10. sınıf Türk dili ve edebiyatı dersi için 30 Ekim 2024 Çarşamba,</a:t>
            </a:r>
          </a:p>
          <a:p>
            <a:r>
              <a:rPr lang="tr-TR" sz="2800" dirty="0"/>
              <a:t>10. sınıf matematik dersi için 31 Ekim 2024 Perşembe</a:t>
            </a:r>
            <a:r>
              <a:rPr lang="tr-TR" sz="3200" dirty="0"/>
              <a:t>,</a:t>
            </a:r>
          </a:p>
          <a:p>
            <a:endParaRPr lang="tr-TR" sz="3200" b="1" dirty="0"/>
          </a:p>
          <a:p>
            <a:pPr algn="ctr"/>
            <a:r>
              <a:rPr lang="tr-TR" sz="3200" b="1" dirty="0"/>
              <a:t>2024-2025 EĞİTİM ÖĞRETİM YILI ÜLKE GENELİ </a:t>
            </a:r>
          </a:p>
          <a:p>
            <a:pPr algn="ctr"/>
            <a:r>
              <a:rPr lang="tr-TR" sz="3200" b="1" dirty="0"/>
              <a:t>1. DÖNEM 2. YAZILI SINAVLARI</a:t>
            </a:r>
          </a:p>
          <a:p>
            <a:r>
              <a:rPr lang="tr-TR" sz="2800" dirty="0"/>
              <a:t>7. sınıf Türkçe dersi için 30 Aralık 2024 Pazartesi,</a:t>
            </a:r>
          </a:p>
          <a:p>
            <a:r>
              <a:rPr lang="tr-TR" sz="2800" dirty="0"/>
              <a:t>7. sınıf matematik dersi için 31 Aralık 2024 Salı,</a:t>
            </a:r>
          </a:p>
        </p:txBody>
      </p:sp>
    </p:spTree>
    <p:extLst>
      <p:ext uri="{BB962C8B-B14F-4D97-AF65-F5344CB8AC3E}">
        <p14:creationId xmlns:p14="http://schemas.microsoft.com/office/powerpoint/2010/main" val="3463588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3400" y="1828800"/>
            <a:ext cx="11125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/>
              <a:t>2024-2025 EĞİTİM ÖĞRETİM YILI ÜLKE GENELİ </a:t>
            </a:r>
          </a:p>
          <a:p>
            <a:pPr algn="ctr"/>
            <a:r>
              <a:rPr lang="tr-TR" sz="3200" b="1" dirty="0"/>
              <a:t>2. DÖNEM 1. YAZILI SINAVLARI</a:t>
            </a:r>
          </a:p>
          <a:p>
            <a:r>
              <a:rPr lang="tr-TR" sz="2800" dirty="0"/>
              <a:t>6. sınıf Türkçe dersi için 24 Mart 2025 Pazartesi,</a:t>
            </a:r>
          </a:p>
          <a:p>
            <a:r>
              <a:rPr lang="tr-TR" sz="2800" dirty="0"/>
              <a:t>6. sınıf matematik dersi için 25 Mart 2025 Salı,</a:t>
            </a:r>
          </a:p>
          <a:p>
            <a:r>
              <a:rPr lang="tr-TR" sz="2800" dirty="0"/>
              <a:t>7. sınıf Türkçe dersi için 27 Mart 2025 Perşembe,</a:t>
            </a:r>
          </a:p>
          <a:p>
            <a:r>
              <a:rPr lang="tr-TR" sz="2800" dirty="0"/>
              <a:t>7. sınıf matematik dersi için 28 Mart 2025 Cuma,</a:t>
            </a:r>
          </a:p>
          <a:p>
            <a:r>
              <a:rPr lang="tr-TR" sz="2800" dirty="0"/>
              <a:t>9. sınıf Türk dili ve edebiyatı dersi için 24 Mart 2025 Pazartesi,</a:t>
            </a:r>
          </a:p>
          <a:p>
            <a:r>
              <a:rPr lang="tr-TR" sz="2800" dirty="0"/>
              <a:t>9. sınıf matematik dersi için 25 Mart 2025 Salı.</a:t>
            </a:r>
          </a:p>
        </p:txBody>
      </p:sp>
    </p:spTree>
    <p:extLst>
      <p:ext uri="{BB962C8B-B14F-4D97-AF65-F5344CB8AC3E}">
        <p14:creationId xmlns:p14="http://schemas.microsoft.com/office/powerpoint/2010/main" val="1748839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800" y="1447800"/>
            <a:ext cx="1112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cap="all" dirty="0"/>
              <a:t>2024-2025 eğitim öğretim yılı il geneli ortak </a:t>
            </a:r>
          </a:p>
          <a:p>
            <a:pPr algn="ctr"/>
            <a:r>
              <a:rPr lang="tr-TR" sz="3200" b="1" cap="all" dirty="0"/>
              <a:t>1. dönem 1. yazılı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98938" y="2286000"/>
            <a:ext cx="1196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800" dirty="0"/>
              <a:t>7. sınıf Matematik ile Din Kültürü ve Ahlak Bilgisi dersi için</a:t>
            </a:r>
            <a:r>
              <a:rPr lang="tr-TR" sz="4000" dirty="0"/>
              <a:t> </a:t>
            </a:r>
            <a:r>
              <a:rPr lang="tr-TR" sz="4000" b="1" dirty="0"/>
              <a:t>04 Kasım 2024 Pazartesi günü</a:t>
            </a:r>
            <a:r>
              <a:rPr lang="tr-TR" sz="4000" dirty="0"/>
              <a:t>,</a:t>
            </a:r>
          </a:p>
          <a:p>
            <a:r>
              <a:rPr lang="tr-TR" sz="4000" dirty="0"/>
              <a:t> 10. sınıf Din Kültürü ve Ahlak Bilgisi dersi için </a:t>
            </a:r>
          </a:p>
          <a:p>
            <a:pPr algn="ctr"/>
            <a:r>
              <a:rPr lang="tr-TR" sz="4000" b="1" dirty="0"/>
              <a:t>04 Kasım 2024 Pazartesi günü</a:t>
            </a:r>
            <a:r>
              <a:rPr lang="tr-TR" sz="4000" dirty="0"/>
              <a:t>,</a:t>
            </a:r>
          </a:p>
          <a:p>
            <a:r>
              <a:rPr lang="tr-TR" sz="4000" dirty="0"/>
              <a:t> 7. sınıf Fen Bilimleri ile Sosyal Bilgiler dersi için </a:t>
            </a:r>
          </a:p>
          <a:p>
            <a:r>
              <a:rPr lang="tr-TR" sz="4000" dirty="0"/>
              <a:t>                        </a:t>
            </a:r>
            <a:r>
              <a:rPr lang="tr-TR" sz="4000" b="1" dirty="0"/>
              <a:t>05 Kasım 2024 Salı günü</a:t>
            </a:r>
            <a:r>
              <a:rPr lang="tr-TR" sz="40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3307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95400" y="2057400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>
                <a:hlinkClick r:id="rId2"/>
              </a:rPr>
              <a:t>https://odsgm.meb.gov.tr</a:t>
            </a:r>
            <a:endParaRPr lang="tr-TR" sz="4400" dirty="0"/>
          </a:p>
        </p:txBody>
      </p:sp>
      <p:sp>
        <p:nvSpPr>
          <p:cNvPr id="4" name="Dikdörtgen 3"/>
          <p:cNvSpPr/>
          <p:nvPr/>
        </p:nvSpPr>
        <p:spPr>
          <a:xfrm>
            <a:off x="1274885" y="4191000"/>
            <a:ext cx="76367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dirty="0">
                <a:hlinkClick r:id="rId3"/>
              </a:rPr>
              <a:t>https://malatyaodm.meb.gov.tr</a:t>
            </a:r>
            <a:endParaRPr lang="tr-TR" sz="4400" dirty="0"/>
          </a:p>
        </p:txBody>
      </p:sp>
      <p:sp>
        <p:nvSpPr>
          <p:cNvPr id="5" name="Dikdörtgen 4"/>
          <p:cNvSpPr/>
          <p:nvPr/>
        </p:nvSpPr>
        <p:spPr>
          <a:xfrm>
            <a:off x="1301262" y="3124200"/>
            <a:ext cx="61132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dirty="0">
                <a:hlinkClick r:id="rId4"/>
              </a:rPr>
              <a:t>https://tymm.meb.gov.tr/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752154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5800" y="1535723"/>
            <a:ext cx="98321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cap="all" dirty="0"/>
              <a:t>2024-2025 eğitim öğretim yılı il geneli ortak </a:t>
            </a:r>
          </a:p>
          <a:p>
            <a:pPr algn="ctr"/>
            <a:r>
              <a:rPr lang="tr-TR" sz="3600" b="1" cap="all" dirty="0"/>
              <a:t>2. dönem 2. yazılı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57200" y="2736052"/>
            <a:ext cx="1127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7. sınıf Matematik ile Din Kültürü ve Ahlak Bilgisi dersi için </a:t>
            </a:r>
          </a:p>
          <a:p>
            <a:pPr algn="ctr"/>
            <a:r>
              <a:rPr lang="tr-TR" sz="3600" b="1" dirty="0"/>
              <a:t>26 Mayıs 2025 Pazartesi günü</a:t>
            </a:r>
          </a:p>
          <a:p>
            <a:r>
              <a:rPr lang="tr-TR" sz="3600" dirty="0"/>
              <a:t>10. sınıf Din </a:t>
            </a:r>
            <a:r>
              <a:rPr lang="tr-TR" sz="3600" dirty="0" err="1"/>
              <a:t>Kültüıü</a:t>
            </a:r>
            <a:r>
              <a:rPr lang="tr-TR" sz="3600" dirty="0"/>
              <a:t> ve Ahlak Bilgisi dersi için </a:t>
            </a:r>
          </a:p>
          <a:p>
            <a:pPr algn="ctr"/>
            <a:r>
              <a:rPr lang="tr-TR" sz="3600" b="1" dirty="0"/>
              <a:t>26 Mayıs 2025 Pazartesi günü</a:t>
            </a:r>
            <a:r>
              <a:rPr lang="tr-TR" sz="3600" dirty="0"/>
              <a:t>,</a:t>
            </a:r>
          </a:p>
          <a:p>
            <a:r>
              <a:rPr lang="tr-TR" sz="3600" dirty="0"/>
              <a:t>7. sınıf Fen Bilimleri ile Sosyal Bilgiler dersi için </a:t>
            </a:r>
          </a:p>
          <a:p>
            <a:pPr algn="ctr"/>
            <a:r>
              <a:rPr lang="tr-TR" sz="3600" b="1" dirty="0"/>
              <a:t>27 Mayıs 2025 Salı günü</a:t>
            </a:r>
          </a:p>
        </p:txBody>
      </p:sp>
    </p:spTree>
    <p:extLst>
      <p:ext uri="{BB962C8B-B14F-4D97-AF65-F5344CB8AC3E}">
        <p14:creationId xmlns:p14="http://schemas.microsoft.com/office/powerpoint/2010/main" val="55475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3368010"/>
            <a:ext cx="10439400" cy="1415772"/>
          </a:xfrm>
        </p:spPr>
        <p:txBody>
          <a:bodyPr/>
          <a:lstStyle/>
          <a:p>
            <a:pPr algn="ctr"/>
            <a:r>
              <a:rPr lang="tr-TR" sz="3600" b="1" dirty="0"/>
              <a:t>MALATYA ÖLÇME DEĞERLENDİRME MERKEZİ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990600" y="4075896"/>
            <a:ext cx="9900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>
                <a:solidFill>
                  <a:srgbClr val="002060"/>
                </a:solidFill>
              </a:rPr>
              <a:t>İletişim: odm44@meb.gov.tr </a:t>
            </a:r>
            <a:r>
              <a:rPr lang="tr-TR" sz="3200" dirty="0" err="1">
                <a:solidFill>
                  <a:srgbClr val="002060"/>
                </a:solidFill>
              </a:rPr>
              <a:t>Web:malatyaodm.meb.gov.tr</a:t>
            </a:r>
            <a:endParaRPr lang="tr-TR" sz="3200" dirty="0">
              <a:solidFill>
                <a:srgbClr val="00206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657600" y="2203847"/>
            <a:ext cx="41349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199359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76400" y="304800"/>
            <a:ext cx="5334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https://tymm.meb.gov.tr/</a:t>
            </a:r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10515600" cy="508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1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3400"/>
            <a:ext cx="10502161" cy="5863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375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381000"/>
            <a:ext cx="10287000" cy="603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1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129016" y="0"/>
            <a:ext cx="2472055" cy="3328670"/>
          </a:xfrm>
          <a:custGeom>
            <a:avLst/>
            <a:gdLst/>
            <a:ahLst/>
            <a:cxnLst/>
            <a:rect l="l" t="t" r="r" b="b"/>
            <a:pathLst>
              <a:path w="2472054" h="3328670">
                <a:moveTo>
                  <a:pt x="0" y="3328416"/>
                </a:moveTo>
                <a:lnTo>
                  <a:pt x="2471928" y="3328416"/>
                </a:lnTo>
                <a:lnTo>
                  <a:pt x="2471928" y="0"/>
                </a:lnTo>
                <a:lnTo>
                  <a:pt x="0" y="0"/>
                </a:lnTo>
                <a:lnTo>
                  <a:pt x="0" y="33284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03995" y="923925"/>
            <a:ext cx="152463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TÜRKİYE YÜZYILI</a:t>
            </a:r>
            <a:endParaRPr sz="1400">
              <a:latin typeface="Arial"/>
              <a:cs typeface="Arial"/>
            </a:endParaRPr>
          </a:p>
          <a:p>
            <a:pPr marL="48895">
              <a:lnSpc>
                <a:spcPct val="100000"/>
              </a:lnSpc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MAARİF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MODELİ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51011" y="1985264"/>
            <a:ext cx="2032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SUNUM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AKIŞI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3788" y="1885949"/>
            <a:ext cx="608012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2800" b="1" dirty="0">
                <a:latin typeface="Arial"/>
                <a:cs typeface="Arial"/>
              </a:rPr>
              <a:t>Öğretim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Programlarında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Ölçme</a:t>
            </a:r>
            <a:r>
              <a:rPr sz="2800" b="1" spc="-15" dirty="0">
                <a:latin typeface="Arial"/>
                <a:cs typeface="Arial"/>
              </a:rPr>
              <a:t> ve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Değerlendirme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Yaklaşımı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3788" y="3166618"/>
            <a:ext cx="6917055" cy="2183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lang="tr-TR" sz="2800" b="1" dirty="0">
                <a:latin typeface="Arial"/>
                <a:cs typeface="Arial"/>
              </a:rPr>
              <a:t>Programların</a:t>
            </a:r>
            <a:r>
              <a:rPr sz="2800" b="1" dirty="0">
                <a:latin typeface="Arial"/>
                <a:cs typeface="Arial"/>
              </a:rPr>
              <a:t> Ölçme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ve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Değerlendirme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Açısından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Okunması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Microsoft Sans Serif"/>
              <a:buChar char="•"/>
            </a:pPr>
            <a:endParaRPr sz="2900" dirty="0">
              <a:latin typeface="Arial"/>
              <a:cs typeface="Arial"/>
            </a:endParaRPr>
          </a:p>
          <a:p>
            <a:pPr marL="299085" marR="1018540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2800" b="1" dirty="0">
                <a:latin typeface="Arial"/>
                <a:cs typeface="Arial"/>
              </a:rPr>
              <a:t>Ölçme </a:t>
            </a:r>
            <a:r>
              <a:rPr sz="2800" b="1" spc="-15" dirty="0">
                <a:latin typeface="Arial"/>
                <a:cs typeface="Arial"/>
              </a:rPr>
              <a:t>ve </a:t>
            </a:r>
            <a:r>
              <a:rPr sz="2800" b="1" spc="-5" dirty="0">
                <a:latin typeface="Arial"/>
                <a:cs typeface="Arial"/>
              </a:rPr>
              <a:t>Değerlendirme </a:t>
            </a:r>
            <a:r>
              <a:rPr sz="2800" b="1" spc="-10" dirty="0">
                <a:latin typeface="Arial"/>
                <a:cs typeface="Arial"/>
              </a:rPr>
              <a:t>Araçları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Örnekleri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3226" y="473455"/>
            <a:ext cx="4606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Arial"/>
                <a:cs typeface="Arial"/>
              </a:rPr>
              <a:t>ÖLÇME</a:t>
            </a:r>
            <a:r>
              <a:rPr sz="1800" i="1" spc="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VE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5" dirty="0">
                <a:latin typeface="Arial"/>
                <a:cs typeface="Arial"/>
              </a:rPr>
              <a:t>DE</a:t>
            </a:r>
            <a:r>
              <a:rPr lang="tr-TR" sz="1800" i="1" spc="5" dirty="0">
                <a:latin typeface="Arial"/>
                <a:cs typeface="Arial"/>
              </a:rPr>
              <a:t>Ğ</a:t>
            </a:r>
            <a:r>
              <a:rPr sz="1800" i="1" spc="5" dirty="0">
                <a:latin typeface="Arial"/>
                <a:cs typeface="Arial"/>
              </a:rPr>
              <a:t>ERLENDİRME</a:t>
            </a:r>
            <a:r>
              <a:rPr sz="1800" i="1" spc="3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YAKLAŞIMI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8889" y="1301305"/>
            <a:ext cx="9717405" cy="1573530"/>
            <a:chOff x="258889" y="1301305"/>
            <a:chExt cx="9717405" cy="1573530"/>
          </a:xfrm>
        </p:grpSpPr>
        <p:sp>
          <p:nvSpPr>
            <p:cNvPr id="5" name="object 5"/>
            <p:cNvSpPr/>
            <p:nvPr/>
          </p:nvSpPr>
          <p:spPr>
            <a:xfrm>
              <a:off x="271272" y="1313687"/>
              <a:ext cx="9692640" cy="1548765"/>
            </a:xfrm>
            <a:custGeom>
              <a:avLst/>
              <a:gdLst/>
              <a:ahLst/>
              <a:cxnLst/>
              <a:rect l="l" t="t" r="r" b="b"/>
              <a:pathLst>
                <a:path w="9692640" h="1548764">
                  <a:moveTo>
                    <a:pt x="9537827" y="0"/>
                  </a:moveTo>
                  <a:lnTo>
                    <a:pt x="154838" y="0"/>
                  </a:lnTo>
                  <a:lnTo>
                    <a:pt x="105894" y="7895"/>
                  </a:lnTo>
                  <a:lnTo>
                    <a:pt x="63389" y="29878"/>
                  </a:lnTo>
                  <a:lnTo>
                    <a:pt x="29872" y="63395"/>
                  </a:lnTo>
                  <a:lnTo>
                    <a:pt x="7893" y="105891"/>
                  </a:lnTo>
                  <a:lnTo>
                    <a:pt x="0" y="154812"/>
                  </a:lnTo>
                  <a:lnTo>
                    <a:pt x="0" y="1393571"/>
                  </a:lnTo>
                  <a:lnTo>
                    <a:pt x="7893" y="1442492"/>
                  </a:lnTo>
                  <a:lnTo>
                    <a:pt x="29872" y="1484988"/>
                  </a:lnTo>
                  <a:lnTo>
                    <a:pt x="63389" y="1518505"/>
                  </a:lnTo>
                  <a:lnTo>
                    <a:pt x="105894" y="1540488"/>
                  </a:lnTo>
                  <a:lnTo>
                    <a:pt x="154838" y="1548384"/>
                  </a:lnTo>
                  <a:lnTo>
                    <a:pt x="9537827" y="1548384"/>
                  </a:lnTo>
                  <a:lnTo>
                    <a:pt x="9586748" y="1540488"/>
                  </a:lnTo>
                  <a:lnTo>
                    <a:pt x="9629244" y="1518505"/>
                  </a:lnTo>
                  <a:lnTo>
                    <a:pt x="9662761" y="1484988"/>
                  </a:lnTo>
                  <a:lnTo>
                    <a:pt x="9684744" y="1442492"/>
                  </a:lnTo>
                  <a:lnTo>
                    <a:pt x="9692640" y="1393571"/>
                  </a:lnTo>
                  <a:lnTo>
                    <a:pt x="9692640" y="154812"/>
                  </a:lnTo>
                  <a:lnTo>
                    <a:pt x="9684744" y="105891"/>
                  </a:lnTo>
                  <a:lnTo>
                    <a:pt x="9662761" y="63395"/>
                  </a:lnTo>
                  <a:lnTo>
                    <a:pt x="9629244" y="29878"/>
                  </a:lnTo>
                  <a:lnTo>
                    <a:pt x="9586748" y="7895"/>
                  </a:lnTo>
                  <a:lnTo>
                    <a:pt x="95378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71272" y="1313687"/>
              <a:ext cx="9692640" cy="1548765"/>
            </a:xfrm>
            <a:custGeom>
              <a:avLst/>
              <a:gdLst/>
              <a:ahLst/>
              <a:cxnLst/>
              <a:rect l="l" t="t" r="r" b="b"/>
              <a:pathLst>
                <a:path w="9692640" h="1548764">
                  <a:moveTo>
                    <a:pt x="0" y="154812"/>
                  </a:moveTo>
                  <a:lnTo>
                    <a:pt x="7893" y="105891"/>
                  </a:lnTo>
                  <a:lnTo>
                    <a:pt x="29872" y="63395"/>
                  </a:lnTo>
                  <a:lnTo>
                    <a:pt x="63389" y="29878"/>
                  </a:lnTo>
                  <a:lnTo>
                    <a:pt x="105894" y="7895"/>
                  </a:lnTo>
                  <a:lnTo>
                    <a:pt x="154838" y="0"/>
                  </a:lnTo>
                  <a:lnTo>
                    <a:pt x="9537827" y="0"/>
                  </a:lnTo>
                  <a:lnTo>
                    <a:pt x="9586748" y="7895"/>
                  </a:lnTo>
                  <a:lnTo>
                    <a:pt x="9629244" y="29878"/>
                  </a:lnTo>
                  <a:lnTo>
                    <a:pt x="9662761" y="63395"/>
                  </a:lnTo>
                  <a:lnTo>
                    <a:pt x="9684744" y="105891"/>
                  </a:lnTo>
                  <a:lnTo>
                    <a:pt x="9692640" y="154812"/>
                  </a:lnTo>
                  <a:lnTo>
                    <a:pt x="9692640" y="1393571"/>
                  </a:lnTo>
                  <a:lnTo>
                    <a:pt x="9684744" y="1442492"/>
                  </a:lnTo>
                  <a:lnTo>
                    <a:pt x="9662761" y="1484988"/>
                  </a:lnTo>
                  <a:lnTo>
                    <a:pt x="9629244" y="1518505"/>
                  </a:lnTo>
                  <a:lnTo>
                    <a:pt x="9586748" y="1540488"/>
                  </a:lnTo>
                  <a:lnTo>
                    <a:pt x="9537827" y="1548384"/>
                  </a:lnTo>
                  <a:lnTo>
                    <a:pt x="154838" y="1548384"/>
                  </a:lnTo>
                  <a:lnTo>
                    <a:pt x="105894" y="1540488"/>
                  </a:lnTo>
                  <a:lnTo>
                    <a:pt x="63389" y="1518505"/>
                  </a:lnTo>
                  <a:lnTo>
                    <a:pt x="29872" y="1484988"/>
                  </a:lnTo>
                  <a:lnTo>
                    <a:pt x="7893" y="1442492"/>
                  </a:lnTo>
                  <a:lnTo>
                    <a:pt x="0" y="1393571"/>
                  </a:lnTo>
                  <a:lnTo>
                    <a:pt x="0" y="154812"/>
                  </a:lnTo>
                  <a:close/>
                </a:path>
              </a:pathLst>
            </a:custGeom>
            <a:ln w="24383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58238" y="1668206"/>
            <a:ext cx="7194550" cy="70275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ctr">
              <a:lnSpc>
                <a:spcPts val="1660"/>
              </a:lnSpc>
              <a:spcBef>
                <a:spcPts val="380"/>
              </a:spcBef>
            </a:pPr>
            <a:r>
              <a:rPr lang="tr-TR" sz="1600" i="1" spc="-5" dirty="0">
                <a:solidFill>
                  <a:prstClr val="black"/>
                </a:solidFill>
                <a:latin typeface="Arial"/>
                <a:cs typeface="Arial"/>
              </a:rPr>
              <a:t>Öğretim programlarında</a:t>
            </a:r>
            <a:r>
              <a:rPr sz="1600" spc="4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öğrencilerin</a:t>
            </a:r>
            <a:r>
              <a:rPr sz="1600"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öğrenmelerini </a:t>
            </a:r>
            <a:r>
              <a:rPr sz="1600" b="1" spc="-4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destekleyecek </a:t>
            </a:r>
            <a:r>
              <a:rPr sz="1600" b="1" spc="-5" dirty="0">
                <a:solidFill>
                  <a:prstClr val="black"/>
                </a:solidFill>
                <a:latin typeface="Arial"/>
                <a:cs typeface="Arial"/>
              </a:rPr>
              <a:t>ve sistematik 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olarak öğrencilere geri 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bildirim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verilebilmesini </a:t>
            </a:r>
            <a:r>
              <a:rPr sz="160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sağlayacak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bir</a:t>
            </a:r>
            <a:r>
              <a:rPr sz="1600"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ölçme</a:t>
            </a:r>
            <a:r>
              <a:rPr sz="1600" spc="-4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ve</a:t>
            </a:r>
            <a:r>
              <a:rPr sz="1600"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değerlendirme </a:t>
            </a:r>
            <a:r>
              <a:rPr sz="1600"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yaklaşımı</a:t>
            </a:r>
            <a:r>
              <a:rPr sz="1600"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benimsenmiştir.</a:t>
            </a:r>
            <a:endParaRPr sz="16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54417" y="2977705"/>
            <a:ext cx="9830435" cy="1661795"/>
            <a:chOff x="1054417" y="2977705"/>
            <a:chExt cx="9830435" cy="1661795"/>
          </a:xfrm>
        </p:grpSpPr>
        <p:sp>
          <p:nvSpPr>
            <p:cNvPr id="9" name="object 9"/>
            <p:cNvSpPr/>
            <p:nvPr/>
          </p:nvSpPr>
          <p:spPr>
            <a:xfrm>
              <a:off x="1066800" y="2990087"/>
              <a:ext cx="9805670" cy="1637030"/>
            </a:xfrm>
            <a:custGeom>
              <a:avLst/>
              <a:gdLst/>
              <a:ahLst/>
              <a:cxnLst/>
              <a:rect l="l" t="t" r="r" b="b"/>
              <a:pathLst>
                <a:path w="9805670" h="1637029">
                  <a:moveTo>
                    <a:pt x="9641713" y="0"/>
                  </a:moveTo>
                  <a:lnTo>
                    <a:pt x="163677" y="0"/>
                  </a:lnTo>
                  <a:lnTo>
                    <a:pt x="120164" y="5846"/>
                  </a:lnTo>
                  <a:lnTo>
                    <a:pt x="81065" y="22347"/>
                  </a:lnTo>
                  <a:lnTo>
                    <a:pt x="47939" y="47942"/>
                  </a:lnTo>
                  <a:lnTo>
                    <a:pt x="22346" y="81073"/>
                  </a:lnTo>
                  <a:lnTo>
                    <a:pt x="5846" y="120179"/>
                  </a:lnTo>
                  <a:lnTo>
                    <a:pt x="0" y="163702"/>
                  </a:lnTo>
                  <a:lnTo>
                    <a:pt x="0" y="1473073"/>
                  </a:lnTo>
                  <a:lnTo>
                    <a:pt x="5846" y="1516596"/>
                  </a:lnTo>
                  <a:lnTo>
                    <a:pt x="22346" y="1555702"/>
                  </a:lnTo>
                  <a:lnTo>
                    <a:pt x="47939" y="1588833"/>
                  </a:lnTo>
                  <a:lnTo>
                    <a:pt x="81065" y="1614428"/>
                  </a:lnTo>
                  <a:lnTo>
                    <a:pt x="120164" y="1630929"/>
                  </a:lnTo>
                  <a:lnTo>
                    <a:pt x="163677" y="1636776"/>
                  </a:lnTo>
                  <a:lnTo>
                    <a:pt x="9641713" y="1636776"/>
                  </a:lnTo>
                  <a:lnTo>
                    <a:pt x="9685236" y="1630929"/>
                  </a:lnTo>
                  <a:lnTo>
                    <a:pt x="9724342" y="1614428"/>
                  </a:lnTo>
                  <a:lnTo>
                    <a:pt x="9757473" y="1588833"/>
                  </a:lnTo>
                  <a:lnTo>
                    <a:pt x="9783068" y="1555702"/>
                  </a:lnTo>
                  <a:lnTo>
                    <a:pt x="9799569" y="1516596"/>
                  </a:lnTo>
                  <a:lnTo>
                    <a:pt x="9805416" y="1473073"/>
                  </a:lnTo>
                  <a:lnTo>
                    <a:pt x="9805416" y="163702"/>
                  </a:lnTo>
                  <a:lnTo>
                    <a:pt x="9799569" y="120179"/>
                  </a:lnTo>
                  <a:lnTo>
                    <a:pt x="9783068" y="81073"/>
                  </a:lnTo>
                  <a:lnTo>
                    <a:pt x="9757473" y="47942"/>
                  </a:lnTo>
                  <a:lnTo>
                    <a:pt x="9724342" y="22347"/>
                  </a:lnTo>
                  <a:lnTo>
                    <a:pt x="9685236" y="5846"/>
                  </a:lnTo>
                  <a:lnTo>
                    <a:pt x="96417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800" y="2990087"/>
              <a:ext cx="9805670" cy="1637030"/>
            </a:xfrm>
            <a:custGeom>
              <a:avLst/>
              <a:gdLst/>
              <a:ahLst/>
              <a:cxnLst/>
              <a:rect l="l" t="t" r="r" b="b"/>
              <a:pathLst>
                <a:path w="9805670" h="1637029">
                  <a:moveTo>
                    <a:pt x="0" y="163702"/>
                  </a:moveTo>
                  <a:lnTo>
                    <a:pt x="5846" y="120179"/>
                  </a:lnTo>
                  <a:lnTo>
                    <a:pt x="22346" y="81073"/>
                  </a:lnTo>
                  <a:lnTo>
                    <a:pt x="47939" y="47942"/>
                  </a:lnTo>
                  <a:lnTo>
                    <a:pt x="81065" y="22347"/>
                  </a:lnTo>
                  <a:lnTo>
                    <a:pt x="120164" y="5846"/>
                  </a:lnTo>
                  <a:lnTo>
                    <a:pt x="163677" y="0"/>
                  </a:lnTo>
                  <a:lnTo>
                    <a:pt x="9641713" y="0"/>
                  </a:lnTo>
                  <a:lnTo>
                    <a:pt x="9685236" y="5846"/>
                  </a:lnTo>
                  <a:lnTo>
                    <a:pt x="9724342" y="22347"/>
                  </a:lnTo>
                  <a:lnTo>
                    <a:pt x="9757473" y="47942"/>
                  </a:lnTo>
                  <a:lnTo>
                    <a:pt x="9783068" y="81073"/>
                  </a:lnTo>
                  <a:lnTo>
                    <a:pt x="9799569" y="120179"/>
                  </a:lnTo>
                  <a:lnTo>
                    <a:pt x="9805416" y="163702"/>
                  </a:lnTo>
                  <a:lnTo>
                    <a:pt x="9805416" y="1473073"/>
                  </a:lnTo>
                  <a:lnTo>
                    <a:pt x="9799569" y="1516596"/>
                  </a:lnTo>
                  <a:lnTo>
                    <a:pt x="9783068" y="1555702"/>
                  </a:lnTo>
                  <a:lnTo>
                    <a:pt x="9757473" y="1588833"/>
                  </a:lnTo>
                  <a:lnTo>
                    <a:pt x="9724342" y="1614428"/>
                  </a:lnTo>
                  <a:lnTo>
                    <a:pt x="9685236" y="1630929"/>
                  </a:lnTo>
                  <a:lnTo>
                    <a:pt x="9641713" y="1636776"/>
                  </a:lnTo>
                  <a:lnTo>
                    <a:pt x="163677" y="1636776"/>
                  </a:lnTo>
                  <a:lnTo>
                    <a:pt x="120164" y="1630929"/>
                  </a:lnTo>
                  <a:lnTo>
                    <a:pt x="81065" y="1614428"/>
                  </a:lnTo>
                  <a:lnTo>
                    <a:pt x="47939" y="1588833"/>
                  </a:lnTo>
                  <a:lnTo>
                    <a:pt x="22346" y="1555702"/>
                  </a:lnTo>
                  <a:lnTo>
                    <a:pt x="5846" y="1516596"/>
                  </a:lnTo>
                  <a:lnTo>
                    <a:pt x="0" y="1473073"/>
                  </a:lnTo>
                  <a:lnTo>
                    <a:pt x="0" y="163702"/>
                  </a:lnTo>
                  <a:close/>
                </a:path>
              </a:pathLst>
            </a:custGeom>
            <a:ln w="24384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737359" y="3397448"/>
            <a:ext cx="7467600" cy="682623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5715" algn="ctr">
              <a:lnSpc>
                <a:spcPct val="86300"/>
              </a:lnSpc>
              <a:spcBef>
                <a:spcPts val="370"/>
              </a:spcBef>
            </a:pPr>
            <a:r>
              <a:rPr lang="tr-TR" sz="1600" i="1" spc="-5" dirty="0">
                <a:solidFill>
                  <a:prstClr val="black"/>
                </a:solidFill>
                <a:latin typeface="Arial"/>
                <a:cs typeface="Arial"/>
              </a:rPr>
              <a:t>Öğretim programlarında </a:t>
            </a:r>
            <a:r>
              <a:rPr sz="1600" b="1" spc="15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tamamlayıcı</a:t>
            </a:r>
            <a:r>
              <a:rPr sz="1600" b="1"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b="1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ölçme araçları </a:t>
            </a:r>
            <a:r>
              <a:rPr sz="1600" b="1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b="1" dirty="0">
                <a:solidFill>
                  <a:prstClr val="black"/>
                </a:solidFill>
                <a:latin typeface="Microsoft Sans Serif"/>
                <a:cs typeface="Microsoft Sans Serif"/>
              </a:rPr>
              <a:t>kullanılarak</a:t>
            </a:r>
            <a:r>
              <a:rPr sz="1600" b="1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öğrencilere</a:t>
            </a:r>
            <a:r>
              <a:rPr sz="16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bilgi</a:t>
            </a:r>
            <a:r>
              <a:rPr sz="1600"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düzeyleri,</a:t>
            </a:r>
            <a:r>
              <a:rPr sz="1600" spc="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eksiklikleri</a:t>
            </a:r>
            <a:r>
              <a:rPr sz="1600" spc="-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veya</a:t>
            </a:r>
            <a:r>
              <a:rPr sz="1600" spc="6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kavram</a:t>
            </a:r>
            <a:r>
              <a:rPr sz="1600"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yanılgıları</a:t>
            </a:r>
            <a:r>
              <a:rPr sz="1600" spc="7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hakkında </a:t>
            </a:r>
            <a:r>
              <a:rPr sz="1600" spc="-409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dönütler </a:t>
            </a:r>
            <a:r>
              <a:rPr sz="16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sağlanması</a:t>
            </a:r>
            <a:r>
              <a:rPr sz="1600" spc="-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hedeflenmektedir.</a:t>
            </a:r>
            <a:endParaRPr sz="16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24977" y="4623625"/>
            <a:ext cx="10199370" cy="1807845"/>
            <a:chOff x="1724977" y="4623625"/>
            <a:chExt cx="10199370" cy="1807845"/>
          </a:xfrm>
        </p:grpSpPr>
        <p:sp>
          <p:nvSpPr>
            <p:cNvPr id="13" name="object 13"/>
            <p:cNvSpPr/>
            <p:nvPr/>
          </p:nvSpPr>
          <p:spPr>
            <a:xfrm>
              <a:off x="1737359" y="4636008"/>
              <a:ext cx="10174605" cy="1783080"/>
            </a:xfrm>
            <a:custGeom>
              <a:avLst/>
              <a:gdLst/>
              <a:ahLst/>
              <a:cxnLst/>
              <a:rect l="l" t="t" r="r" b="b"/>
              <a:pathLst>
                <a:path w="10174605" h="1783079">
                  <a:moveTo>
                    <a:pt x="9995916" y="0"/>
                  </a:moveTo>
                  <a:lnTo>
                    <a:pt x="178307" y="0"/>
                  </a:lnTo>
                  <a:lnTo>
                    <a:pt x="130924" y="6372"/>
                  </a:lnTo>
                  <a:lnTo>
                    <a:pt x="88335" y="24355"/>
                  </a:lnTo>
                  <a:lnTo>
                    <a:pt x="52244" y="52244"/>
                  </a:lnTo>
                  <a:lnTo>
                    <a:pt x="24355" y="88335"/>
                  </a:lnTo>
                  <a:lnTo>
                    <a:pt x="6372" y="130924"/>
                  </a:lnTo>
                  <a:lnTo>
                    <a:pt x="0" y="178308"/>
                  </a:lnTo>
                  <a:lnTo>
                    <a:pt x="0" y="1604772"/>
                  </a:lnTo>
                  <a:lnTo>
                    <a:pt x="6372" y="1652172"/>
                  </a:lnTo>
                  <a:lnTo>
                    <a:pt x="24355" y="1694767"/>
                  </a:lnTo>
                  <a:lnTo>
                    <a:pt x="52244" y="1730854"/>
                  </a:lnTo>
                  <a:lnTo>
                    <a:pt x="88335" y="1758735"/>
                  </a:lnTo>
                  <a:lnTo>
                    <a:pt x="130924" y="1776710"/>
                  </a:lnTo>
                  <a:lnTo>
                    <a:pt x="178307" y="1783080"/>
                  </a:lnTo>
                  <a:lnTo>
                    <a:pt x="9995916" y="1783080"/>
                  </a:lnTo>
                  <a:lnTo>
                    <a:pt x="10043299" y="1776710"/>
                  </a:lnTo>
                  <a:lnTo>
                    <a:pt x="10085888" y="1758735"/>
                  </a:lnTo>
                  <a:lnTo>
                    <a:pt x="10121979" y="1730854"/>
                  </a:lnTo>
                  <a:lnTo>
                    <a:pt x="10149868" y="1694767"/>
                  </a:lnTo>
                  <a:lnTo>
                    <a:pt x="10167851" y="1652172"/>
                  </a:lnTo>
                  <a:lnTo>
                    <a:pt x="10174223" y="1604772"/>
                  </a:lnTo>
                  <a:lnTo>
                    <a:pt x="10174223" y="178308"/>
                  </a:lnTo>
                  <a:lnTo>
                    <a:pt x="10167851" y="130924"/>
                  </a:lnTo>
                  <a:lnTo>
                    <a:pt x="10149868" y="88335"/>
                  </a:lnTo>
                  <a:lnTo>
                    <a:pt x="10121979" y="52244"/>
                  </a:lnTo>
                  <a:lnTo>
                    <a:pt x="10085888" y="24355"/>
                  </a:lnTo>
                  <a:lnTo>
                    <a:pt x="10043299" y="6372"/>
                  </a:lnTo>
                  <a:lnTo>
                    <a:pt x="99959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737359" y="4636008"/>
              <a:ext cx="10174605" cy="1783080"/>
            </a:xfrm>
            <a:custGeom>
              <a:avLst/>
              <a:gdLst/>
              <a:ahLst/>
              <a:cxnLst/>
              <a:rect l="l" t="t" r="r" b="b"/>
              <a:pathLst>
                <a:path w="10174605" h="1783079">
                  <a:moveTo>
                    <a:pt x="0" y="178308"/>
                  </a:moveTo>
                  <a:lnTo>
                    <a:pt x="6372" y="130924"/>
                  </a:lnTo>
                  <a:lnTo>
                    <a:pt x="24355" y="88335"/>
                  </a:lnTo>
                  <a:lnTo>
                    <a:pt x="52244" y="52244"/>
                  </a:lnTo>
                  <a:lnTo>
                    <a:pt x="88335" y="24355"/>
                  </a:lnTo>
                  <a:lnTo>
                    <a:pt x="130924" y="6372"/>
                  </a:lnTo>
                  <a:lnTo>
                    <a:pt x="178307" y="0"/>
                  </a:lnTo>
                  <a:lnTo>
                    <a:pt x="9995916" y="0"/>
                  </a:lnTo>
                  <a:lnTo>
                    <a:pt x="10043299" y="6372"/>
                  </a:lnTo>
                  <a:lnTo>
                    <a:pt x="10085888" y="24355"/>
                  </a:lnTo>
                  <a:lnTo>
                    <a:pt x="10121979" y="52244"/>
                  </a:lnTo>
                  <a:lnTo>
                    <a:pt x="10149868" y="88335"/>
                  </a:lnTo>
                  <a:lnTo>
                    <a:pt x="10167851" y="130924"/>
                  </a:lnTo>
                  <a:lnTo>
                    <a:pt x="10174223" y="178308"/>
                  </a:lnTo>
                  <a:lnTo>
                    <a:pt x="10174223" y="1604772"/>
                  </a:lnTo>
                  <a:lnTo>
                    <a:pt x="10167851" y="1652172"/>
                  </a:lnTo>
                  <a:lnTo>
                    <a:pt x="10149868" y="1694767"/>
                  </a:lnTo>
                  <a:lnTo>
                    <a:pt x="10121979" y="1730854"/>
                  </a:lnTo>
                  <a:lnTo>
                    <a:pt x="10085888" y="1758735"/>
                  </a:lnTo>
                  <a:lnTo>
                    <a:pt x="10043299" y="1776710"/>
                  </a:lnTo>
                  <a:lnTo>
                    <a:pt x="9995916" y="1783080"/>
                  </a:lnTo>
                  <a:lnTo>
                    <a:pt x="178307" y="1783080"/>
                  </a:lnTo>
                  <a:lnTo>
                    <a:pt x="130924" y="1776710"/>
                  </a:lnTo>
                  <a:lnTo>
                    <a:pt x="88335" y="1758735"/>
                  </a:lnTo>
                  <a:lnTo>
                    <a:pt x="52244" y="1730854"/>
                  </a:lnTo>
                  <a:lnTo>
                    <a:pt x="24355" y="1694767"/>
                  </a:lnTo>
                  <a:lnTo>
                    <a:pt x="6372" y="1652172"/>
                  </a:lnTo>
                  <a:lnTo>
                    <a:pt x="0" y="1604772"/>
                  </a:lnTo>
                  <a:lnTo>
                    <a:pt x="0" y="178308"/>
                  </a:lnTo>
                  <a:close/>
                </a:path>
              </a:pathLst>
            </a:custGeom>
            <a:ln w="24384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590863" y="5160389"/>
            <a:ext cx="7737475" cy="6921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065" marR="5080" indent="8255" algn="ctr">
              <a:lnSpc>
                <a:spcPct val="86300"/>
              </a:lnSpc>
              <a:spcBef>
                <a:spcPts val="370"/>
              </a:spcBef>
            </a:pPr>
            <a:r>
              <a:rPr sz="16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Bu </a:t>
            </a:r>
            <a:r>
              <a:rPr sz="1600" dirty="0">
                <a:solidFill>
                  <a:prstClr val="black"/>
                </a:solidFill>
                <a:latin typeface="Microsoft Sans Serif"/>
                <a:cs typeface="Microsoft Sans Serif"/>
              </a:rPr>
              <a:t>süreçte </a:t>
            </a:r>
            <a:r>
              <a:rPr sz="16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kullanılan ölçme araçları, 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geri 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bildirim </a:t>
            </a:r>
            <a:r>
              <a:rPr sz="16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esasına </a:t>
            </a:r>
            <a:r>
              <a:rPr sz="16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dayalı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olarak </a:t>
            </a:r>
            <a:r>
              <a:rPr sz="1600" dirty="0">
                <a:solidFill>
                  <a:prstClr val="black"/>
                </a:solidFill>
                <a:latin typeface="Microsoft Sans Serif"/>
                <a:cs typeface="Microsoft Sans Serif"/>
              </a:rPr>
              <a:t>öğretme- </a:t>
            </a:r>
            <a:r>
              <a:rPr sz="16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prstClr val="black"/>
                </a:solidFill>
                <a:latin typeface="Microsoft Sans Serif"/>
                <a:cs typeface="Microsoft Sans Serif"/>
              </a:rPr>
              <a:t>öğrenme</a:t>
            </a:r>
            <a:r>
              <a:rPr sz="16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sürecine</a:t>
            </a:r>
            <a:r>
              <a:rPr sz="16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yukarıda</a:t>
            </a:r>
            <a:r>
              <a:rPr sz="1600"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belirtilen</a:t>
            </a:r>
            <a:r>
              <a:rPr sz="16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 farklı</a:t>
            </a:r>
            <a:r>
              <a:rPr sz="160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boyutlarda</a:t>
            </a:r>
            <a:r>
              <a:rPr sz="1600"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katkıda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bulunacak</a:t>
            </a:r>
            <a:r>
              <a:rPr sz="160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şekilde</a:t>
            </a:r>
            <a:r>
              <a:rPr sz="16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tercih </a:t>
            </a:r>
            <a:r>
              <a:rPr sz="1600" spc="-409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edilmelidir</a:t>
            </a:r>
            <a:endParaRPr sz="16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256776" y="2663951"/>
            <a:ext cx="1271270" cy="2243455"/>
            <a:chOff x="9256776" y="2663951"/>
            <a:chExt cx="1271270" cy="2243455"/>
          </a:xfrm>
        </p:grpSpPr>
        <p:sp>
          <p:nvSpPr>
            <p:cNvPr id="17" name="object 17"/>
            <p:cNvSpPr/>
            <p:nvPr/>
          </p:nvSpPr>
          <p:spPr>
            <a:xfrm>
              <a:off x="9268968" y="2676143"/>
              <a:ext cx="414655" cy="546100"/>
            </a:xfrm>
            <a:custGeom>
              <a:avLst/>
              <a:gdLst/>
              <a:ahLst/>
              <a:cxnLst/>
              <a:rect l="l" t="t" r="r" b="b"/>
              <a:pathLst>
                <a:path w="414654" h="546100">
                  <a:moveTo>
                    <a:pt x="321309" y="0"/>
                  </a:moveTo>
                  <a:lnTo>
                    <a:pt x="93217" y="0"/>
                  </a:lnTo>
                  <a:lnTo>
                    <a:pt x="93217" y="359028"/>
                  </a:lnTo>
                  <a:lnTo>
                    <a:pt x="0" y="359028"/>
                  </a:lnTo>
                  <a:lnTo>
                    <a:pt x="207263" y="545591"/>
                  </a:lnTo>
                  <a:lnTo>
                    <a:pt x="414527" y="359028"/>
                  </a:lnTo>
                  <a:lnTo>
                    <a:pt x="321309" y="359028"/>
                  </a:lnTo>
                  <a:lnTo>
                    <a:pt x="32130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9268968" y="2676143"/>
              <a:ext cx="414655" cy="546100"/>
            </a:xfrm>
            <a:custGeom>
              <a:avLst/>
              <a:gdLst/>
              <a:ahLst/>
              <a:cxnLst/>
              <a:rect l="l" t="t" r="r" b="b"/>
              <a:pathLst>
                <a:path w="414654" h="546100">
                  <a:moveTo>
                    <a:pt x="0" y="359028"/>
                  </a:moveTo>
                  <a:lnTo>
                    <a:pt x="93217" y="359028"/>
                  </a:lnTo>
                  <a:lnTo>
                    <a:pt x="93217" y="0"/>
                  </a:lnTo>
                  <a:lnTo>
                    <a:pt x="321309" y="0"/>
                  </a:lnTo>
                  <a:lnTo>
                    <a:pt x="321309" y="359028"/>
                  </a:lnTo>
                  <a:lnTo>
                    <a:pt x="414527" y="359028"/>
                  </a:lnTo>
                  <a:lnTo>
                    <a:pt x="207263" y="545591"/>
                  </a:lnTo>
                  <a:lnTo>
                    <a:pt x="0" y="359028"/>
                  </a:lnTo>
                  <a:close/>
                </a:path>
              </a:pathLst>
            </a:custGeom>
            <a:ln w="2438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0140696" y="4422647"/>
              <a:ext cx="375285" cy="472440"/>
            </a:xfrm>
            <a:custGeom>
              <a:avLst/>
              <a:gdLst/>
              <a:ahLst/>
              <a:cxnLst/>
              <a:rect l="l" t="t" r="r" b="b"/>
              <a:pathLst>
                <a:path w="375284" h="472439">
                  <a:moveTo>
                    <a:pt x="290575" y="0"/>
                  </a:moveTo>
                  <a:lnTo>
                    <a:pt x="84327" y="0"/>
                  </a:lnTo>
                  <a:lnTo>
                    <a:pt x="84327" y="303783"/>
                  </a:lnTo>
                  <a:lnTo>
                    <a:pt x="0" y="303783"/>
                  </a:lnTo>
                  <a:lnTo>
                    <a:pt x="187451" y="472439"/>
                  </a:lnTo>
                  <a:lnTo>
                    <a:pt x="374903" y="303783"/>
                  </a:lnTo>
                  <a:lnTo>
                    <a:pt x="290575" y="303783"/>
                  </a:lnTo>
                  <a:lnTo>
                    <a:pt x="29057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0140696" y="4422647"/>
              <a:ext cx="375285" cy="472440"/>
            </a:xfrm>
            <a:custGeom>
              <a:avLst/>
              <a:gdLst/>
              <a:ahLst/>
              <a:cxnLst/>
              <a:rect l="l" t="t" r="r" b="b"/>
              <a:pathLst>
                <a:path w="375284" h="472439">
                  <a:moveTo>
                    <a:pt x="0" y="303783"/>
                  </a:moveTo>
                  <a:lnTo>
                    <a:pt x="84327" y="303783"/>
                  </a:lnTo>
                  <a:lnTo>
                    <a:pt x="84327" y="0"/>
                  </a:lnTo>
                  <a:lnTo>
                    <a:pt x="290575" y="0"/>
                  </a:lnTo>
                  <a:lnTo>
                    <a:pt x="290575" y="303783"/>
                  </a:lnTo>
                  <a:lnTo>
                    <a:pt x="374903" y="303783"/>
                  </a:lnTo>
                  <a:lnTo>
                    <a:pt x="187451" y="472439"/>
                  </a:lnTo>
                  <a:lnTo>
                    <a:pt x="0" y="303783"/>
                  </a:lnTo>
                  <a:close/>
                </a:path>
              </a:pathLst>
            </a:custGeom>
            <a:ln w="2438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62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3226" y="473455"/>
            <a:ext cx="4606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Arial"/>
                <a:cs typeface="Arial"/>
              </a:rPr>
              <a:t>ÖLÇME</a:t>
            </a:r>
            <a:r>
              <a:rPr sz="1800" i="1" spc="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VE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lang="tr-TR" sz="1800" i="1" spc="5" dirty="0">
                <a:latin typeface="Arial"/>
                <a:cs typeface="Arial"/>
              </a:rPr>
              <a:t>DEĞERLENDİRME</a:t>
            </a:r>
            <a:r>
              <a:rPr sz="1800" i="1" spc="3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YAKLAŞIMI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163" y="1747773"/>
            <a:ext cx="5446395" cy="4138929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4330" marR="351790" indent="-342265">
              <a:lnSpc>
                <a:spcPct val="70000"/>
              </a:lnSpc>
              <a:spcBef>
                <a:spcPts val="745"/>
              </a:spcBef>
              <a:buFont typeface="Microsoft Sans Serif"/>
              <a:buChar char="•"/>
              <a:tabLst>
                <a:tab pos="353695" algn="l"/>
                <a:tab pos="354965" algn="l"/>
              </a:tabLst>
            </a:pPr>
            <a:r>
              <a:rPr i="1" spc="-5" dirty="0">
                <a:solidFill>
                  <a:prstClr val="black"/>
                </a:solidFill>
                <a:cs typeface="Calibri"/>
              </a:rPr>
              <a:t>Ö</a:t>
            </a:r>
            <a:r>
              <a:rPr spc="-5" dirty="0">
                <a:solidFill>
                  <a:prstClr val="black"/>
                </a:solidFill>
                <a:cs typeface="Calibri"/>
              </a:rPr>
              <a:t>ğretme-öğrenme</a:t>
            </a:r>
            <a:r>
              <a:rPr spc="5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uygulamalarında</a:t>
            </a:r>
            <a:r>
              <a:rPr spc="6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yer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alan</a:t>
            </a:r>
            <a:r>
              <a:rPr spc="-2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her </a:t>
            </a:r>
            <a:r>
              <a:rPr spc="-5" dirty="0">
                <a:solidFill>
                  <a:prstClr val="black"/>
                </a:solidFill>
                <a:cs typeface="Calibri"/>
              </a:rPr>
              <a:t> öğrenme</a:t>
            </a:r>
            <a:r>
              <a:rPr spc="3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çıktısının</a:t>
            </a:r>
            <a:r>
              <a:rPr spc="3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sonunda</a:t>
            </a:r>
            <a:r>
              <a:rPr spc="4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süreci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değerlendirmek </a:t>
            </a:r>
            <a:r>
              <a:rPr spc="-39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amacıyla</a:t>
            </a:r>
            <a:r>
              <a:rPr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kullanılan</a:t>
            </a:r>
            <a:r>
              <a:rPr spc="3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ölçme</a:t>
            </a:r>
            <a:r>
              <a:rPr spc="-1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ve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değerlendirme</a:t>
            </a:r>
            <a:endParaRPr dirty="0">
              <a:solidFill>
                <a:prstClr val="black"/>
              </a:solidFill>
              <a:cs typeface="Calibri"/>
            </a:endParaRPr>
          </a:p>
          <a:p>
            <a:pPr marL="354330">
              <a:lnSpc>
                <a:spcPts val="1510"/>
              </a:lnSpc>
            </a:pPr>
            <a:r>
              <a:rPr spc="-5" dirty="0">
                <a:solidFill>
                  <a:prstClr val="black"/>
                </a:solidFill>
                <a:cs typeface="Calibri"/>
              </a:rPr>
              <a:t>yöntemleri</a:t>
            </a:r>
            <a:r>
              <a:rPr spc="2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bulunmaktadır.</a:t>
            </a:r>
            <a:endParaRPr dirty="0">
              <a:solidFill>
                <a:prstClr val="black"/>
              </a:solidFill>
              <a:cs typeface="Calibri"/>
            </a:endParaRPr>
          </a:p>
          <a:p>
            <a:pPr marL="354330" indent="-342265">
              <a:lnSpc>
                <a:spcPts val="1835"/>
              </a:lnSpc>
              <a:spcBef>
                <a:spcPts val="365"/>
              </a:spcBef>
              <a:buFont typeface="Microsoft Sans Serif"/>
              <a:buChar char="•"/>
              <a:tabLst>
                <a:tab pos="353695" algn="l"/>
                <a:tab pos="354965" algn="l"/>
              </a:tabLst>
            </a:pPr>
            <a:r>
              <a:rPr dirty="0">
                <a:solidFill>
                  <a:prstClr val="black"/>
                </a:solidFill>
                <a:cs typeface="Calibri"/>
              </a:rPr>
              <a:t>Bu</a:t>
            </a:r>
            <a:r>
              <a:rPr spc="-5" dirty="0">
                <a:solidFill>
                  <a:prstClr val="black"/>
                </a:solidFill>
                <a:cs typeface="Calibri"/>
              </a:rPr>
              <a:t> yöntemler</a:t>
            </a:r>
            <a:r>
              <a:rPr spc="45" dirty="0">
                <a:solidFill>
                  <a:prstClr val="black"/>
                </a:solidFill>
                <a:cs typeface="Calibri"/>
              </a:rPr>
              <a:t> </a:t>
            </a:r>
            <a:r>
              <a:rPr b="1" dirty="0">
                <a:solidFill>
                  <a:prstClr val="black"/>
                </a:solidFill>
                <a:cs typeface="Calibri"/>
              </a:rPr>
              <a:t>öğretmen</a:t>
            </a:r>
            <a:r>
              <a:rPr b="1" spc="-50" dirty="0">
                <a:solidFill>
                  <a:prstClr val="black"/>
                </a:solidFill>
                <a:cs typeface="Calibri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tarafından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 farklılaştırılabilir</a:t>
            </a:r>
            <a:endParaRPr dirty="0">
              <a:solidFill>
                <a:prstClr val="black"/>
              </a:solidFill>
              <a:cs typeface="Calibri"/>
            </a:endParaRPr>
          </a:p>
          <a:p>
            <a:pPr marL="354330">
              <a:lnSpc>
                <a:spcPts val="1515"/>
              </a:lnSpc>
            </a:pPr>
            <a:r>
              <a:rPr spc="-5" dirty="0">
                <a:solidFill>
                  <a:prstClr val="black"/>
                </a:solidFill>
                <a:cs typeface="Calibri"/>
              </a:rPr>
              <a:t>ancak </a:t>
            </a:r>
            <a:r>
              <a:rPr spc="-10" dirty="0">
                <a:solidFill>
                  <a:prstClr val="black"/>
                </a:solidFill>
                <a:cs typeface="Calibri"/>
              </a:rPr>
              <a:t>her</a:t>
            </a:r>
            <a:r>
              <a:rPr spc="3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süreç</a:t>
            </a:r>
            <a:r>
              <a:rPr spc="2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sonunda</a:t>
            </a:r>
            <a:r>
              <a:rPr spc="4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uygun</a:t>
            </a:r>
            <a:r>
              <a:rPr spc="3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ölçme</a:t>
            </a:r>
            <a:r>
              <a:rPr spc="-1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ve</a:t>
            </a:r>
          </a:p>
          <a:p>
            <a:pPr marL="354330" marR="332105">
              <a:lnSpc>
                <a:spcPct val="70000"/>
              </a:lnSpc>
              <a:spcBef>
                <a:spcPts val="325"/>
              </a:spcBef>
            </a:pPr>
            <a:r>
              <a:rPr spc="-10" dirty="0">
                <a:solidFill>
                  <a:prstClr val="black"/>
                </a:solidFill>
                <a:cs typeface="Calibri"/>
              </a:rPr>
              <a:t>değerlendirme</a:t>
            </a:r>
            <a:r>
              <a:rPr spc="9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uygulamasının</a:t>
            </a:r>
            <a:r>
              <a:rPr spc="5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öğretmen</a:t>
            </a:r>
            <a:r>
              <a:rPr spc="2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tarafından </a:t>
            </a:r>
            <a:r>
              <a:rPr spc="-39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yapılması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gerekmektedir.</a:t>
            </a:r>
            <a:endParaRPr dirty="0">
              <a:solidFill>
                <a:prstClr val="black"/>
              </a:solidFill>
              <a:cs typeface="Calibri"/>
            </a:endParaRPr>
          </a:p>
          <a:p>
            <a:pPr marL="354330" indent="-342265">
              <a:lnSpc>
                <a:spcPts val="1835"/>
              </a:lnSpc>
              <a:spcBef>
                <a:spcPts val="335"/>
              </a:spcBef>
              <a:buFont typeface="Microsoft Sans Serif"/>
              <a:buChar char="•"/>
              <a:tabLst>
                <a:tab pos="353695" algn="l"/>
                <a:tab pos="354965" algn="l"/>
              </a:tabLst>
            </a:pPr>
            <a:r>
              <a:rPr dirty="0">
                <a:solidFill>
                  <a:prstClr val="black"/>
                </a:solidFill>
                <a:cs typeface="Calibri"/>
              </a:rPr>
              <a:t>Bu</a:t>
            </a:r>
            <a:r>
              <a:rPr spc="-1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gerekliliğin</a:t>
            </a:r>
            <a:r>
              <a:rPr spc="8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temel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amacı</a:t>
            </a:r>
            <a:r>
              <a:rPr spc="-1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öğrencileri</a:t>
            </a:r>
            <a:r>
              <a:rPr spc="55" dirty="0">
                <a:solidFill>
                  <a:prstClr val="black"/>
                </a:solidFill>
                <a:cs typeface="Calibri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öğrenmeye</a:t>
            </a:r>
            <a:endParaRPr dirty="0">
              <a:solidFill>
                <a:prstClr val="black"/>
              </a:solidFill>
              <a:cs typeface="Calibri"/>
            </a:endParaRPr>
          </a:p>
          <a:p>
            <a:pPr marL="354330" marR="179070" algn="just">
              <a:lnSpc>
                <a:spcPct val="70000"/>
              </a:lnSpc>
              <a:spcBef>
                <a:spcPts val="325"/>
              </a:spcBef>
            </a:pPr>
            <a:r>
              <a:rPr b="1" spc="-5" dirty="0">
                <a:solidFill>
                  <a:prstClr val="black"/>
                </a:solidFill>
                <a:cs typeface="Calibri"/>
              </a:rPr>
              <a:t>teşvik ederek </a:t>
            </a:r>
            <a:r>
              <a:rPr spc="-10" dirty="0">
                <a:solidFill>
                  <a:prstClr val="black"/>
                </a:solidFill>
                <a:cs typeface="Calibri"/>
              </a:rPr>
              <a:t>öğrenmelerindeki eksiklerin </a:t>
            </a:r>
            <a:r>
              <a:rPr spc="-5" dirty="0">
                <a:solidFill>
                  <a:prstClr val="black"/>
                </a:solidFill>
                <a:cs typeface="Calibri"/>
              </a:rPr>
              <a:t>öğretmen </a:t>
            </a:r>
            <a:r>
              <a:rPr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tarafından fark </a:t>
            </a:r>
            <a:r>
              <a:rPr spc="-10" dirty="0">
                <a:solidFill>
                  <a:prstClr val="black"/>
                </a:solidFill>
                <a:cs typeface="Calibri"/>
              </a:rPr>
              <a:t>edilmesi </a:t>
            </a:r>
            <a:r>
              <a:rPr dirty="0">
                <a:solidFill>
                  <a:prstClr val="black"/>
                </a:solidFill>
                <a:cs typeface="Calibri"/>
              </a:rPr>
              <a:t>ve </a:t>
            </a:r>
            <a:r>
              <a:rPr spc="-10" dirty="0">
                <a:solidFill>
                  <a:prstClr val="black"/>
                </a:solidFill>
                <a:cs typeface="Calibri"/>
              </a:rPr>
              <a:t>giderilmesidir. Geliştirilen </a:t>
            </a:r>
            <a:r>
              <a:rPr spc="-39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öğretim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programları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ile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özellikle</a:t>
            </a:r>
            <a:r>
              <a:rPr spc="30" dirty="0">
                <a:solidFill>
                  <a:prstClr val="black"/>
                </a:solidFill>
                <a:cs typeface="Calibri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biçimlendirici</a:t>
            </a:r>
            <a:endParaRPr dirty="0">
              <a:solidFill>
                <a:prstClr val="black"/>
              </a:solidFill>
              <a:cs typeface="Calibri"/>
            </a:endParaRPr>
          </a:p>
          <a:p>
            <a:pPr marL="354330" algn="just">
              <a:lnSpc>
                <a:spcPts val="1510"/>
              </a:lnSpc>
            </a:pPr>
            <a:r>
              <a:rPr b="1" spc="-5" dirty="0">
                <a:solidFill>
                  <a:prstClr val="black"/>
                </a:solidFill>
                <a:cs typeface="Calibri"/>
              </a:rPr>
              <a:t>değerlendirmenin</a:t>
            </a:r>
            <a:r>
              <a:rPr b="1" spc="-5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etkin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olarak</a:t>
            </a:r>
            <a:r>
              <a:rPr spc="-2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kullanımı</a:t>
            </a:r>
            <a:r>
              <a:rPr spc="3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sağlanmalıdır.</a:t>
            </a:r>
            <a:endParaRPr dirty="0">
              <a:solidFill>
                <a:prstClr val="black"/>
              </a:solidFill>
              <a:cs typeface="Calibri"/>
            </a:endParaRPr>
          </a:p>
          <a:p>
            <a:pPr marL="354330" marR="69850" indent="-342265">
              <a:lnSpc>
                <a:spcPct val="70000"/>
              </a:lnSpc>
              <a:spcBef>
                <a:spcPts val="1010"/>
              </a:spcBef>
              <a:buFont typeface="Microsoft Sans Serif"/>
              <a:buChar char="•"/>
              <a:tabLst>
                <a:tab pos="353695" algn="l"/>
                <a:tab pos="354965" algn="l"/>
              </a:tabLst>
            </a:pPr>
            <a:r>
              <a:rPr spc="-5" dirty="0">
                <a:solidFill>
                  <a:prstClr val="black"/>
                </a:solidFill>
                <a:cs typeface="Calibri"/>
              </a:rPr>
              <a:t>Öğretim</a:t>
            </a:r>
            <a:r>
              <a:rPr spc="2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ile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eş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güdümlü</a:t>
            </a:r>
            <a:r>
              <a:rPr spc="5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olarak</a:t>
            </a:r>
            <a:r>
              <a:rPr spc="-3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yürütülmelidir.</a:t>
            </a:r>
            <a:r>
              <a:rPr spc="9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Bu 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aşamada</a:t>
            </a:r>
            <a:r>
              <a:rPr spc="2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biçimlendirici</a:t>
            </a:r>
            <a:r>
              <a:rPr spc="6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durum</a:t>
            </a:r>
            <a:r>
              <a:rPr spc="4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belirleme</a:t>
            </a:r>
            <a:r>
              <a:rPr spc="4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ile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öğrenci </a:t>
            </a:r>
            <a:r>
              <a:rPr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öğrenmesine</a:t>
            </a:r>
            <a:r>
              <a:rPr spc="5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ilişkin</a:t>
            </a:r>
            <a:r>
              <a:rPr spc="3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kanıtların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toplanması,</a:t>
            </a:r>
            <a:r>
              <a:rPr spc="5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öğrencilere </a:t>
            </a:r>
            <a:r>
              <a:rPr spc="-39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geri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bildirimlerin</a:t>
            </a:r>
            <a:r>
              <a:rPr spc="8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verilmesi</a:t>
            </a:r>
            <a:r>
              <a:rPr spc="4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ve</a:t>
            </a:r>
            <a:r>
              <a:rPr spc="-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öğrencilerin</a:t>
            </a:r>
            <a:r>
              <a:rPr spc="6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eksik</a:t>
            </a:r>
            <a:endParaRPr dirty="0">
              <a:solidFill>
                <a:prstClr val="black"/>
              </a:solidFill>
              <a:cs typeface="Calibri"/>
            </a:endParaRPr>
          </a:p>
          <a:p>
            <a:pPr marL="354330">
              <a:lnSpc>
                <a:spcPts val="1190"/>
              </a:lnSpc>
            </a:pPr>
            <a:r>
              <a:rPr spc="-10" dirty="0">
                <a:solidFill>
                  <a:prstClr val="black"/>
                </a:solidFill>
                <a:cs typeface="Calibri"/>
              </a:rPr>
              <a:t>öğrenmelerinin</a:t>
            </a:r>
            <a:r>
              <a:rPr spc="9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neticesinde</a:t>
            </a:r>
            <a:r>
              <a:rPr spc="9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öğretim</a:t>
            </a:r>
            <a:r>
              <a:rPr spc="3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stratejilerine</a:t>
            </a:r>
            <a:r>
              <a:rPr spc="5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yön</a:t>
            </a:r>
          </a:p>
          <a:p>
            <a:pPr marL="354330">
              <a:lnSpc>
                <a:spcPts val="1835"/>
              </a:lnSpc>
            </a:pPr>
            <a:r>
              <a:rPr spc="-10" dirty="0">
                <a:solidFill>
                  <a:prstClr val="black"/>
                </a:solidFill>
                <a:cs typeface="Calibri"/>
              </a:rPr>
              <a:t>verilmesi</a:t>
            </a:r>
            <a:r>
              <a:rPr spc="3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önemidir.</a:t>
            </a:r>
            <a:endParaRPr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4247" y="618744"/>
            <a:ext cx="6230112" cy="58430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245856" y="3121863"/>
            <a:ext cx="1327150" cy="4813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" algn="ctr">
              <a:lnSpc>
                <a:spcPts val="1789"/>
              </a:lnSpc>
              <a:spcBef>
                <a:spcPts val="110"/>
              </a:spcBef>
            </a:pPr>
            <a:r>
              <a:rPr sz="16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ölçme</a:t>
            </a:r>
            <a:r>
              <a:rPr sz="1600" spc="-8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ve</a:t>
            </a:r>
            <a:endParaRPr sz="16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algn="ctr">
              <a:lnSpc>
                <a:spcPts val="1789"/>
              </a:lnSpc>
            </a:pP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değerlendirme</a:t>
            </a:r>
            <a:endParaRPr sz="16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82965" y="1399743"/>
            <a:ext cx="85661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İlgi</a:t>
            </a:r>
            <a:r>
              <a:rPr sz="1600" spc="-6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prstClr val="black"/>
                </a:solidFill>
                <a:latin typeface="Microsoft Sans Serif"/>
                <a:cs typeface="Microsoft Sans Serif"/>
              </a:rPr>
              <a:t>çekici</a:t>
            </a:r>
            <a:endParaRPr sz="16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86821" y="3163316"/>
            <a:ext cx="1158875" cy="6915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2540" algn="ctr">
              <a:lnSpc>
                <a:spcPts val="1660"/>
              </a:lnSpc>
              <a:spcBef>
                <a:spcPts val="380"/>
              </a:spcBef>
            </a:pP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dijital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t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e</a:t>
            </a:r>
            <a:r>
              <a:rPr sz="16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k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nolojiler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in  </a:t>
            </a:r>
            <a:r>
              <a:rPr sz="16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kullanıldığı</a:t>
            </a:r>
            <a:endParaRPr sz="16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45856" y="5267959"/>
            <a:ext cx="1202943" cy="48474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2400" marR="5080" indent="-140335" algn="ctr">
              <a:lnSpc>
                <a:spcPts val="1660"/>
              </a:lnSpc>
              <a:spcBef>
                <a:spcPts val="380"/>
              </a:spcBef>
            </a:pPr>
            <a:r>
              <a:rPr sz="1600" spc="5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ç</a:t>
            </a:r>
            <a:r>
              <a:rPr sz="1600" spc="-10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e</a:t>
            </a:r>
            <a:r>
              <a:rPr sz="1600" spc="5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ş</a:t>
            </a:r>
            <a:r>
              <a:rPr sz="1600" spc="-10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i</a:t>
            </a:r>
            <a:r>
              <a:rPr sz="1600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t</a:t>
            </a:r>
            <a:r>
              <a:rPr sz="1600" spc="-15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l</a:t>
            </a:r>
            <a:r>
              <a:rPr sz="1600" spc="-10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i</a:t>
            </a:r>
            <a:r>
              <a:rPr sz="1600" spc="-15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l</a:t>
            </a:r>
            <a:r>
              <a:rPr sz="1600" spc="-10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iğin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 </a:t>
            </a:r>
            <a:r>
              <a:rPr sz="1600" spc="-5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sağlan</a:t>
            </a:r>
            <a:r>
              <a:rPr lang="tr-TR" sz="1600" spc="-5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dığı</a:t>
            </a:r>
            <a:endParaRPr sz="16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84163" y="3268472"/>
            <a:ext cx="940435" cy="48133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28600" marR="5080" indent="-216535">
              <a:lnSpc>
                <a:spcPts val="1660"/>
              </a:lnSpc>
              <a:spcBef>
                <a:spcPts val="380"/>
              </a:spcBef>
            </a:pP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y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a</a:t>
            </a:r>
            <a:r>
              <a:rPr sz="16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ş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an</a:t>
            </a:r>
            <a:r>
              <a:rPr sz="16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t</a:t>
            </a:r>
            <a:r>
              <a:rPr sz="1600" spc="65" dirty="0">
                <a:solidFill>
                  <a:prstClr val="black"/>
                </a:solidFill>
                <a:latin typeface="Microsoft Sans Serif"/>
                <a:cs typeface="Microsoft Sans Serif"/>
              </a:rPr>
              <a:t>ı</a:t>
            </a: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y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la 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ilişkili</a:t>
            </a:r>
            <a:endParaRPr sz="16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80511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3226" y="473455"/>
            <a:ext cx="4606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i="1" spc="-10" dirty="0">
                <a:solidFill>
                  <a:prstClr val="black"/>
                </a:solidFill>
                <a:latin typeface="Arial"/>
                <a:cs typeface="Arial"/>
              </a:rPr>
              <a:t>ÖLÇME</a:t>
            </a:r>
            <a:r>
              <a:rPr b="1" i="1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b="1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i="1" spc="5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lang="tr-TR" b="1" i="1" spc="5" dirty="0">
                <a:solidFill>
                  <a:prstClr val="black"/>
                </a:solidFill>
                <a:latin typeface="Arial"/>
                <a:cs typeface="Arial"/>
              </a:rPr>
              <a:t>Ğ</a:t>
            </a:r>
            <a:r>
              <a:rPr b="1" i="1" spc="5" dirty="0">
                <a:solidFill>
                  <a:prstClr val="black"/>
                </a:solidFill>
                <a:latin typeface="Arial"/>
                <a:cs typeface="Arial"/>
              </a:rPr>
              <a:t>ERLENDİRME</a:t>
            </a:r>
            <a:r>
              <a:rPr b="1" i="1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i="1" spc="-5" dirty="0">
                <a:solidFill>
                  <a:prstClr val="black"/>
                </a:solidFill>
                <a:latin typeface="Arial"/>
                <a:cs typeface="Arial"/>
              </a:rPr>
              <a:t>YAKLAŞIMI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4403" y="1761489"/>
            <a:ext cx="4228465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spcBef>
                <a:spcPts val="90"/>
              </a:spcBef>
            </a:pPr>
            <a:r>
              <a:rPr sz="20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Her</a:t>
            </a:r>
            <a:r>
              <a:rPr sz="2000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prstClr val="black"/>
                </a:solidFill>
                <a:latin typeface="Microsoft Sans Serif"/>
                <a:cs typeface="Microsoft Sans Serif"/>
              </a:rPr>
              <a:t>tema</a:t>
            </a:r>
            <a:r>
              <a:rPr sz="20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için</a:t>
            </a:r>
            <a:r>
              <a:rPr sz="2000" spc="6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konunun</a:t>
            </a:r>
            <a:r>
              <a:rPr sz="20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kritik</a:t>
            </a:r>
            <a:r>
              <a:rPr sz="2000"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öğrenme </a:t>
            </a:r>
            <a:r>
              <a:rPr sz="2000" spc="-5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hedeflerini</a:t>
            </a:r>
            <a:r>
              <a:rPr sz="2000" spc="7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kapsayacak</a:t>
            </a:r>
            <a:r>
              <a:rPr sz="2000" spc="6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en</a:t>
            </a:r>
            <a:r>
              <a:rPr sz="20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az</a:t>
            </a:r>
            <a:r>
              <a:rPr sz="2000"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bir </a:t>
            </a:r>
            <a:r>
              <a:rPr sz="20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b="1" i="1" spc="-10" dirty="0">
                <a:solidFill>
                  <a:prstClr val="black"/>
                </a:solidFill>
                <a:latin typeface="Arial"/>
                <a:cs typeface="Arial"/>
              </a:rPr>
              <a:t>performans</a:t>
            </a:r>
            <a:r>
              <a:rPr sz="2000" b="1" i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prstClr val="black"/>
                </a:solidFill>
                <a:latin typeface="Arial"/>
                <a:cs typeface="Arial"/>
              </a:rPr>
              <a:t>görevi</a:t>
            </a:r>
            <a:r>
              <a:rPr sz="2000" b="1" i="1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verilmelidir.</a:t>
            </a:r>
            <a:endParaRPr sz="20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403" y="2980766"/>
            <a:ext cx="4528820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0565">
              <a:spcBef>
                <a:spcPts val="95"/>
              </a:spcBef>
            </a:pPr>
            <a:r>
              <a:rPr sz="20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Bu</a:t>
            </a:r>
            <a:r>
              <a:rPr sz="20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görevlerin,</a:t>
            </a:r>
            <a:endParaRPr sz="20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marR="5080"/>
            <a:r>
              <a:rPr lang="tr-TR" sz="20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İlgili </a:t>
            </a:r>
            <a:r>
              <a:rPr sz="2000" spc="-5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konu</a:t>
            </a:r>
            <a:r>
              <a:rPr sz="20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prstClr val="black"/>
                </a:solidFill>
                <a:latin typeface="Microsoft Sans Serif"/>
                <a:cs typeface="Microsoft Sans Serif"/>
              </a:rPr>
              <a:t>alanında</a:t>
            </a:r>
            <a:r>
              <a:rPr sz="2000" spc="8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elde</a:t>
            </a:r>
            <a:r>
              <a:rPr sz="2000" spc="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edilen </a:t>
            </a:r>
            <a:r>
              <a:rPr sz="20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bilgi</a:t>
            </a:r>
            <a:r>
              <a:rPr sz="2000" spc="7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ve</a:t>
            </a:r>
            <a:r>
              <a:rPr sz="2000"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becerilerin</a:t>
            </a:r>
            <a:r>
              <a:rPr sz="2000" spc="8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yaşantıya</a:t>
            </a:r>
            <a:r>
              <a:rPr sz="2000" spc="1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transfer </a:t>
            </a:r>
            <a:r>
              <a:rPr sz="200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edilmesine</a:t>
            </a:r>
            <a:r>
              <a:rPr sz="2000" spc="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özen</a:t>
            </a:r>
            <a:r>
              <a:rPr sz="2000" spc="7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gösterilerek</a:t>
            </a:r>
            <a:r>
              <a:rPr sz="2000" spc="5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bilimsel </a:t>
            </a:r>
            <a:r>
              <a:rPr sz="20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becerilerin</a:t>
            </a:r>
            <a:r>
              <a:rPr sz="2000" spc="8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geliştirilmesini</a:t>
            </a:r>
            <a:r>
              <a:rPr sz="2000" spc="1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sağlayacak</a:t>
            </a:r>
            <a:r>
              <a:rPr sz="2000" spc="1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ve </a:t>
            </a:r>
            <a:r>
              <a:rPr sz="2000" spc="-5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özellikle</a:t>
            </a:r>
            <a:r>
              <a:rPr sz="2000" spc="10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ders</a:t>
            </a:r>
            <a:r>
              <a:rPr sz="2000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süresi</a:t>
            </a:r>
            <a:r>
              <a:rPr sz="2000"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içerisinde </a:t>
            </a:r>
            <a:r>
              <a:rPr sz="20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yürütülecek</a:t>
            </a:r>
            <a:r>
              <a:rPr sz="2000" spc="114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şekilde</a:t>
            </a:r>
            <a:r>
              <a:rPr sz="2000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yapılandırılmasına </a:t>
            </a:r>
            <a:r>
              <a:rPr sz="2000"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prstClr val="black"/>
                </a:solidFill>
                <a:latin typeface="Microsoft Sans Serif"/>
                <a:cs typeface="Microsoft Sans Serif"/>
              </a:rPr>
              <a:t>dikkat</a:t>
            </a:r>
            <a:r>
              <a:rPr sz="20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edilmelidir.</a:t>
            </a:r>
            <a:endParaRPr sz="20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2065" y="1541729"/>
            <a:ext cx="537019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Ayrıca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farklılıkların</a:t>
            </a:r>
            <a:r>
              <a:rPr spc="-4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desteklenmesi,</a:t>
            </a:r>
            <a:r>
              <a:rPr spc="-7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ilgi</a:t>
            </a:r>
            <a:r>
              <a:rPr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ve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marR="5080" algn="just">
              <a:spcBef>
                <a:spcPts val="5"/>
              </a:spcBef>
            </a:pPr>
            <a:r>
              <a:rPr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motivasyonlarının </a:t>
            </a:r>
            <a:r>
              <a:rPr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artırılması </a:t>
            </a:r>
            <a:r>
              <a:rPr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açısından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öğrencilerin </a:t>
            </a:r>
            <a:r>
              <a:rPr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ortaya </a:t>
            </a:r>
            <a:r>
              <a:rPr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koyacakları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ürünler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için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resim, karikatür, </a:t>
            </a:r>
            <a:r>
              <a:rPr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röportaj, drama,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oyun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geliştirme, poster, afiş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ve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dijital </a:t>
            </a:r>
            <a:r>
              <a:rPr spc="-46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çalışmalar</a:t>
            </a:r>
            <a:r>
              <a:rPr spc="45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gibi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seçenekler</a:t>
            </a:r>
            <a:r>
              <a:rPr spc="-4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sunulması</a:t>
            </a:r>
            <a:r>
              <a:rPr spc="-4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önemlidir.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82580" y="3690968"/>
            <a:ext cx="551116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Öğrencilerin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performans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görevleri ile ortaya </a:t>
            </a:r>
            <a:r>
              <a:rPr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koydukları </a:t>
            </a:r>
            <a:r>
              <a:rPr spc="-46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ürünlerin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bilim şenlikleri, bilim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köşeleri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gibi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ortamlarda </a:t>
            </a:r>
            <a:r>
              <a:rPr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sergilenerek</a:t>
            </a:r>
            <a:r>
              <a:rPr spc="-7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motivasyonlarının</a:t>
            </a:r>
            <a:r>
              <a:rPr spc="-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artırılması</a:t>
            </a:r>
            <a:r>
              <a:rPr spc="-5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sağlanabilir.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02387" y="5105400"/>
            <a:ext cx="52895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Öğrencilerin</a:t>
            </a:r>
            <a:r>
              <a:rPr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öz</a:t>
            </a:r>
            <a:r>
              <a:rPr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ve</a:t>
            </a:r>
            <a:r>
              <a:rPr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akran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değerlendirme</a:t>
            </a:r>
            <a:r>
              <a:rPr spc="-6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ile</a:t>
            </a:r>
            <a:r>
              <a:rPr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ölçme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ve </a:t>
            </a:r>
            <a:r>
              <a:rPr spc="-46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değerlendirme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faaliyetlerine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aktif </a:t>
            </a:r>
            <a:r>
              <a:rPr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katılımı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teşvik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 edilmelidir</a:t>
            </a:r>
          </a:p>
        </p:txBody>
      </p:sp>
    </p:spTree>
    <p:extLst>
      <p:ext uri="{BB962C8B-B14F-4D97-AF65-F5344CB8AC3E}">
        <p14:creationId xmlns:p14="http://schemas.microsoft.com/office/powerpoint/2010/main" val="2944759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2808</TotalTime>
  <Words>1157</Words>
  <Application>Microsoft Office PowerPoint</Application>
  <PresentationFormat>Geniş ekran</PresentationFormat>
  <Paragraphs>150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Aptos</vt:lpstr>
      <vt:lpstr>Arial</vt:lpstr>
      <vt:lpstr>Calibri</vt:lpstr>
      <vt:lpstr>Microsoft Sans Serif</vt:lpstr>
      <vt:lpstr>Office Theme</vt:lpstr>
      <vt:lpstr>KONU SORU DAĞILIM TABLOLARI VE ORTAK SINAVLARLA İLGİLİ BİLGİLENDİRME TOPLANTISI</vt:lpstr>
      <vt:lpstr>PowerPoint Sunusu</vt:lpstr>
      <vt:lpstr>PowerPoint Sunusu</vt:lpstr>
      <vt:lpstr>PowerPoint Sunusu</vt:lpstr>
      <vt:lpstr>PowerPoint Sunusu</vt:lpstr>
      <vt:lpstr>PowerPoint Sunusu</vt:lpstr>
      <vt:lpstr>ÖLÇME VE DEĞERLENDİRME YAKLAŞIMI</vt:lpstr>
      <vt:lpstr>ÖLÇME VE DEĞERLENDİRME YAKLAŞIMI</vt:lpstr>
      <vt:lpstr>PowerPoint Sunusu</vt:lpstr>
      <vt:lpstr>ÖLÇME VE DEĞERLENDİRME YAKLAŞIMI</vt:lpstr>
      <vt:lpstr>Öğretim Programının Ölçme ve Değerlendirme Açısından Okunması (Biyoloji Örneği)</vt:lpstr>
      <vt:lpstr>Biyoloji Öğretim Programının Ölçme ve Değerlendirme Açısından Okunması</vt:lpstr>
      <vt:lpstr>Ölçme Ve Değerlendirme Araçları Örnekleri</vt:lpstr>
      <vt:lpstr>Ölçme Ve Değerlendirme Araçları Örnekleri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DK</dc:creator>
  <cp:lastModifiedBy>MalatyaODM</cp:lastModifiedBy>
  <cp:revision>59</cp:revision>
  <dcterms:created xsi:type="dcterms:W3CDTF">2024-05-15T11:11:42Z</dcterms:created>
  <dcterms:modified xsi:type="dcterms:W3CDTF">2024-09-25T18:29:43Z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2024-05-15T00:00:00Z</vt:filetime>
  </property>
</Properties>
</file>